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9"/>
  </p:notesMasterIdLst>
  <p:sldIdLst>
    <p:sldId id="366" r:id="rId3"/>
    <p:sldId id="365" r:id="rId4"/>
    <p:sldId id="307" r:id="rId5"/>
    <p:sldId id="309" r:id="rId6"/>
    <p:sldId id="308" r:id="rId7"/>
    <p:sldId id="310" r:id="rId8"/>
    <p:sldId id="311" r:id="rId9"/>
    <p:sldId id="312" r:id="rId10"/>
    <p:sldId id="313" r:id="rId11"/>
    <p:sldId id="315" r:id="rId12"/>
    <p:sldId id="314" r:id="rId13"/>
    <p:sldId id="316" r:id="rId14"/>
    <p:sldId id="317" r:id="rId15"/>
    <p:sldId id="318" r:id="rId16"/>
    <p:sldId id="319" r:id="rId17"/>
    <p:sldId id="320" r:id="rId18"/>
    <p:sldId id="321" r:id="rId19"/>
    <p:sldId id="322" r:id="rId20"/>
    <p:sldId id="324" r:id="rId21"/>
    <p:sldId id="325" r:id="rId22"/>
    <p:sldId id="326" r:id="rId23"/>
    <p:sldId id="328" r:id="rId24"/>
    <p:sldId id="327" r:id="rId25"/>
    <p:sldId id="329" r:id="rId26"/>
    <p:sldId id="330" r:id="rId27"/>
    <p:sldId id="332" r:id="rId28"/>
    <p:sldId id="331" r:id="rId29"/>
    <p:sldId id="337" r:id="rId30"/>
    <p:sldId id="336" r:id="rId31"/>
    <p:sldId id="333" r:id="rId32"/>
    <p:sldId id="334" r:id="rId33"/>
    <p:sldId id="338" r:id="rId34"/>
    <p:sldId id="340" r:id="rId35"/>
    <p:sldId id="341" r:id="rId36"/>
    <p:sldId id="342" r:id="rId37"/>
    <p:sldId id="364" r:id="rId38"/>
    <p:sldId id="266" r:id="rId40"/>
    <p:sldId id="306" r:id="rId41"/>
    <p:sldId id="256" r:id="rId42"/>
    <p:sldId id="257" r:id="rId43"/>
    <p:sldId id="267" r:id="rId44"/>
    <p:sldId id="258" r:id="rId45"/>
    <p:sldId id="259" r:id="rId46"/>
    <p:sldId id="260" r:id="rId47"/>
    <p:sldId id="264" r:id="rId48"/>
    <p:sldId id="265" r:id="rId49"/>
    <p:sldId id="261" r:id="rId50"/>
    <p:sldId id="276" r:id="rId51"/>
    <p:sldId id="277" r:id="rId52"/>
    <p:sldId id="278" r:id="rId53"/>
    <p:sldId id="262" r:id="rId54"/>
    <p:sldId id="263" r:id="rId55"/>
    <p:sldId id="268" r:id="rId56"/>
    <p:sldId id="269" r:id="rId57"/>
    <p:sldId id="270" r:id="rId58"/>
    <p:sldId id="271" r:id="rId59"/>
    <p:sldId id="280" r:id="rId60"/>
    <p:sldId id="272" r:id="rId61"/>
    <p:sldId id="281" r:id="rId62"/>
    <p:sldId id="282" r:id="rId63"/>
    <p:sldId id="283" r:id="rId64"/>
    <p:sldId id="286" r:id="rId65"/>
    <p:sldId id="284" r:id="rId66"/>
    <p:sldId id="285" r:id="rId67"/>
    <p:sldId id="287" r:id="rId68"/>
    <p:sldId id="288" r:id="rId69"/>
    <p:sldId id="294" r:id="rId70"/>
    <p:sldId id="295" r:id="rId71"/>
    <p:sldId id="296" r:id="rId72"/>
    <p:sldId id="289" r:id="rId73"/>
    <p:sldId id="290" r:id="rId74"/>
    <p:sldId id="291" r:id="rId75"/>
    <p:sldId id="292" r:id="rId76"/>
    <p:sldId id="293" r:id="rId77"/>
    <p:sldId id="297" r:id="rId78"/>
    <p:sldId id="299" r:id="rId79"/>
    <p:sldId id="298" r:id="rId80"/>
    <p:sldId id="300" r:id="rId81"/>
    <p:sldId id="304" r:id="rId82"/>
    <p:sldId id="305" r:id="rId83"/>
    <p:sldId id="301" r:id="rId84"/>
    <p:sldId id="303" r:id="rId85"/>
    <p:sldId id="302" r:id="rId86"/>
    <p:sldId id="273" r:id="rId87"/>
    <p:sldId id="274" r:id="rId88"/>
    <p:sldId id="275" r:id="rId8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57F7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DCAF9ED-07DC-4A11-8D7F-57B35C25682E}" styleName="中度样式 1 - 强调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87" d="100"/>
          <a:sy n="87" d="100"/>
        </p:scale>
        <p:origin x="528" y="5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92" Type="http://schemas.openxmlformats.org/officeDocument/2006/relationships/tableStyles" Target="tableStyles.xml"/><Relationship Id="rId91" Type="http://schemas.openxmlformats.org/officeDocument/2006/relationships/viewProps" Target="viewProps.xml"/><Relationship Id="rId90" Type="http://schemas.openxmlformats.org/officeDocument/2006/relationships/presProps" Target="presProps.xml"/><Relationship Id="rId9" Type="http://schemas.openxmlformats.org/officeDocument/2006/relationships/slide" Target="slides/slide7.xml"/><Relationship Id="rId89" Type="http://schemas.openxmlformats.org/officeDocument/2006/relationships/slide" Target="slides/slide86.xml"/><Relationship Id="rId88" Type="http://schemas.openxmlformats.org/officeDocument/2006/relationships/slide" Target="slides/slide85.xml"/><Relationship Id="rId87" Type="http://schemas.openxmlformats.org/officeDocument/2006/relationships/slide" Target="slides/slide84.xml"/><Relationship Id="rId86" Type="http://schemas.openxmlformats.org/officeDocument/2006/relationships/slide" Target="slides/slide83.xml"/><Relationship Id="rId85" Type="http://schemas.openxmlformats.org/officeDocument/2006/relationships/slide" Target="slides/slide82.xml"/><Relationship Id="rId84" Type="http://schemas.openxmlformats.org/officeDocument/2006/relationships/slide" Target="slides/slide81.xml"/><Relationship Id="rId83" Type="http://schemas.openxmlformats.org/officeDocument/2006/relationships/slide" Target="slides/slide80.xml"/><Relationship Id="rId82" Type="http://schemas.openxmlformats.org/officeDocument/2006/relationships/slide" Target="slides/slide79.xml"/><Relationship Id="rId81" Type="http://schemas.openxmlformats.org/officeDocument/2006/relationships/slide" Target="slides/slide78.xml"/><Relationship Id="rId80" Type="http://schemas.openxmlformats.org/officeDocument/2006/relationships/slide" Target="slides/slide77.xml"/><Relationship Id="rId8" Type="http://schemas.openxmlformats.org/officeDocument/2006/relationships/slide" Target="slides/slide6.xml"/><Relationship Id="rId79" Type="http://schemas.openxmlformats.org/officeDocument/2006/relationships/slide" Target="slides/slide76.xml"/><Relationship Id="rId78" Type="http://schemas.openxmlformats.org/officeDocument/2006/relationships/slide" Target="slides/slide75.xml"/><Relationship Id="rId77" Type="http://schemas.openxmlformats.org/officeDocument/2006/relationships/slide" Target="slides/slide74.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5.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4.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3.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notesMaster" Target="notesMasters/notesMaster1.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3C1E6B1-2DFC-469C-9CE1-19822471505C}" type="datetimeFigureOut">
              <a:rPr lang="en-US" smtClean="0"/>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23FC82B-FA02-4BF2-94DB-D756D6B2894B}" type="slidenum">
              <a:rPr lang="en-US" smtClean="0"/>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Slide Image Placeholder 1"/>
          <p:cNvSpPr>
            <a:spLocks noGrp="1" noRot="1" noChangeAspect="1" noTextEdit="1"/>
          </p:cNvSpPr>
          <p:nvPr>
            <p:ph type="sldImg"/>
          </p:nvPr>
        </p:nvSpPr>
        <p:spPr/>
      </p:sp>
      <p:sp>
        <p:nvSpPr>
          <p:cNvPr id="10243"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atin typeface="Times" pitchFamily="18" charset="0"/>
              <a:ea typeface="ヒラギノ角ゴ Pro W3" pitchFamily="127" charset="-128"/>
            </a:endParaRPr>
          </a:p>
        </p:txBody>
      </p:sp>
      <p:sp>
        <p:nvSpPr>
          <p:cNvPr id="10244" name="Slide Number Placeholder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pitchFamily="18" charset="0"/>
                <a:ea typeface="ヒラギノ角ゴ Pro W3" pitchFamily="127" charset="-128"/>
              </a:defRPr>
            </a:lvl1pPr>
            <a:lvl2pPr marL="742950" indent="-285750">
              <a:defRPr sz="2400">
                <a:solidFill>
                  <a:schemeClr val="tx1"/>
                </a:solidFill>
                <a:latin typeface="Times" pitchFamily="18" charset="0"/>
                <a:ea typeface="ヒラギノ角ゴ Pro W3" pitchFamily="127" charset="-128"/>
              </a:defRPr>
            </a:lvl2pPr>
            <a:lvl3pPr marL="1143000" indent="-228600">
              <a:defRPr sz="2400">
                <a:solidFill>
                  <a:schemeClr val="tx1"/>
                </a:solidFill>
                <a:latin typeface="Times" pitchFamily="18" charset="0"/>
                <a:ea typeface="ヒラギノ角ゴ Pro W3" pitchFamily="127" charset="-128"/>
              </a:defRPr>
            </a:lvl3pPr>
            <a:lvl4pPr marL="1600200" indent="-228600">
              <a:defRPr sz="2400">
                <a:solidFill>
                  <a:schemeClr val="tx1"/>
                </a:solidFill>
                <a:latin typeface="Times" pitchFamily="18" charset="0"/>
                <a:ea typeface="ヒラギノ角ゴ Pro W3" pitchFamily="127" charset="-128"/>
              </a:defRPr>
            </a:lvl4pPr>
            <a:lvl5pPr marL="2057400" indent="-228600">
              <a:defRPr sz="2400">
                <a:solidFill>
                  <a:schemeClr val="tx1"/>
                </a:solidFill>
                <a:latin typeface="Times" pitchFamily="18" charset="0"/>
                <a:ea typeface="ヒラギノ角ゴ Pro W3" pitchFamily="127" charset="-128"/>
              </a:defRPr>
            </a:lvl5pPr>
            <a:lvl6pPr marL="2514600" indent="-228600" eaLnBrk="0" fontAlgn="base" hangingPunct="0">
              <a:spcBef>
                <a:spcPct val="0"/>
              </a:spcBef>
              <a:spcAft>
                <a:spcPct val="0"/>
              </a:spcAft>
              <a:defRPr sz="2400">
                <a:solidFill>
                  <a:schemeClr val="tx1"/>
                </a:solidFill>
                <a:latin typeface="Times" pitchFamily="18" charset="0"/>
                <a:ea typeface="ヒラギノ角ゴ Pro W3" pitchFamily="127" charset="-128"/>
              </a:defRPr>
            </a:lvl6pPr>
            <a:lvl7pPr marL="2971800" indent="-228600" eaLnBrk="0" fontAlgn="base" hangingPunct="0">
              <a:spcBef>
                <a:spcPct val="0"/>
              </a:spcBef>
              <a:spcAft>
                <a:spcPct val="0"/>
              </a:spcAft>
              <a:defRPr sz="2400">
                <a:solidFill>
                  <a:schemeClr val="tx1"/>
                </a:solidFill>
                <a:latin typeface="Times" pitchFamily="18" charset="0"/>
                <a:ea typeface="ヒラギノ角ゴ Pro W3" pitchFamily="127" charset="-128"/>
              </a:defRPr>
            </a:lvl7pPr>
            <a:lvl8pPr marL="3429000" indent="-228600" eaLnBrk="0" fontAlgn="base" hangingPunct="0">
              <a:spcBef>
                <a:spcPct val="0"/>
              </a:spcBef>
              <a:spcAft>
                <a:spcPct val="0"/>
              </a:spcAft>
              <a:defRPr sz="2400">
                <a:solidFill>
                  <a:schemeClr val="tx1"/>
                </a:solidFill>
                <a:latin typeface="Times" pitchFamily="18" charset="0"/>
                <a:ea typeface="ヒラギノ角ゴ Pro W3" pitchFamily="127" charset="-128"/>
              </a:defRPr>
            </a:lvl8pPr>
            <a:lvl9pPr marL="3886200" indent="-228600" eaLnBrk="0" fontAlgn="base" hangingPunct="0">
              <a:spcBef>
                <a:spcPct val="0"/>
              </a:spcBef>
              <a:spcAft>
                <a:spcPct val="0"/>
              </a:spcAft>
              <a:defRPr sz="2400">
                <a:solidFill>
                  <a:schemeClr val="tx1"/>
                </a:solidFill>
                <a:latin typeface="Times" pitchFamily="18" charset="0"/>
                <a:ea typeface="ヒラギノ角ゴ Pro W3" pitchFamily="127" charset="-128"/>
              </a:defRPr>
            </a:lvl9pPr>
          </a:lstStyle>
          <a:p>
            <a:fld id="{80BB00B0-3D8C-4DBE-BD2C-4566215A2D20}" type="slidenum">
              <a:rPr lang="en-US" sz="1300" smtClean="0"/>
            </a:fld>
            <a:endParaRPr lang="en-US" sz="130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a:p>
        </p:txBody>
      </p:sp>
      <p:sp>
        <p:nvSpPr>
          <p:cNvPr id="4" name="Date Placeholder 3"/>
          <p:cNvSpPr>
            <a:spLocks noGrp="1"/>
          </p:cNvSpPr>
          <p:nvPr>
            <p:ph type="dt" sz="half" idx="10"/>
          </p:nvPr>
        </p:nvSpPr>
        <p:spPr/>
        <p:txBody>
          <a:bodyPr/>
          <a:lstStyle/>
          <a:p>
            <a:fld id="{D0E496A8-FAC9-45D3-9D19-6D50444CD713}"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723B0C6-808C-40DA-9AC6-5A0D651EE624}" type="slidenum">
              <a:rPr lang="en-US" smtClean="0"/>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a:t>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10"/>
          </p:nvPr>
        </p:nvSpPr>
        <p:spPr/>
        <p:txBody>
          <a:bodyPr/>
          <a:lstStyle/>
          <a:p>
            <a:fld id="{D0E496A8-FAC9-45D3-9D19-6D50444CD713}"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723B0C6-808C-40DA-9AC6-5A0D651EE624}" type="slidenum">
              <a:rPr lang="en-US" smtClean="0"/>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10"/>
          </p:nvPr>
        </p:nvSpPr>
        <p:spPr/>
        <p:txBody>
          <a:bodyPr/>
          <a:lstStyle/>
          <a:p>
            <a:fld id="{D0E496A8-FAC9-45D3-9D19-6D50444CD713}"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723B0C6-808C-40DA-9AC6-5A0D651EE624}" type="slidenum">
              <a:rPr lang="en-US" smtClean="0"/>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Content Placeholder 2"/>
          <p:cNvSpPr>
            <a:spLocks noGrp="1"/>
          </p:cNvSpPr>
          <p:nvPr>
            <p:ph idx="1"/>
          </p:nvPr>
        </p:nvSpPr>
        <p:spPr/>
        <p:txBody>
          <a:bodyPr/>
          <a:lstStyle/>
          <a:p>
            <a:pPr lvl="0"/>
            <a:r>
              <a:rPr lang="en-US"/>
              <a:t>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10"/>
          </p:nvPr>
        </p:nvSpPr>
        <p:spPr/>
        <p:txBody>
          <a:bodyPr/>
          <a:lstStyle/>
          <a:p>
            <a:fld id="{D0E496A8-FAC9-45D3-9D19-6D50444CD713}"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723B0C6-808C-40DA-9AC6-5A0D651EE624}" type="slidenum">
              <a:rPr lang="en-US" smtClean="0"/>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endParaRPr lang="en-US"/>
          </a:p>
        </p:txBody>
      </p:sp>
      <p:sp>
        <p:nvSpPr>
          <p:cNvPr id="4" name="Date Placeholder 3"/>
          <p:cNvSpPr>
            <a:spLocks noGrp="1"/>
          </p:cNvSpPr>
          <p:nvPr>
            <p:ph type="dt" sz="half" idx="10"/>
          </p:nvPr>
        </p:nvSpPr>
        <p:spPr/>
        <p:txBody>
          <a:bodyPr/>
          <a:lstStyle/>
          <a:p>
            <a:fld id="{D0E496A8-FAC9-45D3-9D19-6D50444CD713}"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723B0C6-808C-40DA-9AC6-5A0D651EE624}" type="slidenum">
              <a:rPr lang="en-US" smtClean="0"/>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5" name="Date Placeholder 4"/>
          <p:cNvSpPr>
            <a:spLocks noGrp="1"/>
          </p:cNvSpPr>
          <p:nvPr>
            <p:ph type="dt" sz="half" idx="10"/>
          </p:nvPr>
        </p:nvSpPr>
        <p:spPr/>
        <p:txBody>
          <a:bodyPr/>
          <a:lstStyle/>
          <a:p>
            <a:fld id="{D0E496A8-FAC9-45D3-9D19-6D50444CD713}" type="datetimeFigureOut">
              <a:rPr 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723B0C6-808C-40DA-9AC6-5A0D651EE624}" type="slidenum">
              <a:rPr lang="en-US" smtClean="0"/>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endParaRPr lang="en-US"/>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endParaRPr lang="en-US"/>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7" name="Date Placeholder 6"/>
          <p:cNvSpPr>
            <a:spLocks noGrp="1"/>
          </p:cNvSpPr>
          <p:nvPr>
            <p:ph type="dt" sz="half" idx="10"/>
          </p:nvPr>
        </p:nvSpPr>
        <p:spPr/>
        <p:txBody>
          <a:bodyPr/>
          <a:lstStyle/>
          <a:p>
            <a:fld id="{D0E496A8-FAC9-45D3-9D19-6D50444CD713}" type="datetimeFigureOut">
              <a:rPr lang="en-US" smtClean="0"/>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723B0C6-808C-40DA-9AC6-5A0D651EE624}" type="slidenum">
              <a:rPr lang="en-US" smtClean="0"/>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Date Placeholder 2"/>
          <p:cNvSpPr>
            <a:spLocks noGrp="1"/>
          </p:cNvSpPr>
          <p:nvPr>
            <p:ph type="dt" sz="half" idx="10"/>
          </p:nvPr>
        </p:nvSpPr>
        <p:spPr/>
        <p:txBody>
          <a:bodyPr/>
          <a:lstStyle/>
          <a:p>
            <a:fld id="{D0E496A8-FAC9-45D3-9D19-6D50444CD713}" type="datetimeFigureOut">
              <a:rPr lang="en-US" smtClean="0"/>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723B0C6-808C-40DA-9AC6-5A0D651EE624}" type="slidenum">
              <a:rPr lang="en-US" smtClean="0"/>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0E496A8-FAC9-45D3-9D19-6D50444CD713}" type="datetimeFigureOut">
              <a:rPr lang="en-US" smtClean="0"/>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723B0C6-808C-40DA-9AC6-5A0D651EE624}" type="slidenum">
              <a:rPr lang="en-US" smtClean="0"/>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endParaRPr lang="en-US"/>
          </a:p>
        </p:txBody>
      </p:sp>
      <p:sp>
        <p:nvSpPr>
          <p:cNvPr id="5" name="Date Placeholder 4"/>
          <p:cNvSpPr>
            <a:spLocks noGrp="1"/>
          </p:cNvSpPr>
          <p:nvPr>
            <p:ph type="dt" sz="half" idx="10"/>
          </p:nvPr>
        </p:nvSpPr>
        <p:spPr/>
        <p:txBody>
          <a:bodyPr/>
          <a:lstStyle/>
          <a:p>
            <a:fld id="{D0E496A8-FAC9-45D3-9D19-6D50444CD713}" type="datetimeFigureOut">
              <a:rPr 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723B0C6-808C-40DA-9AC6-5A0D651EE624}" type="slidenum">
              <a:rPr lang="en-US" smtClean="0"/>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endParaRPr lang="en-US"/>
          </a:p>
        </p:txBody>
      </p:sp>
      <p:sp>
        <p:nvSpPr>
          <p:cNvPr id="5" name="Date Placeholder 4"/>
          <p:cNvSpPr>
            <a:spLocks noGrp="1"/>
          </p:cNvSpPr>
          <p:nvPr>
            <p:ph type="dt" sz="half" idx="10"/>
          </p:nvPr>
        </p:nvSpPr>
        <p:spPr/>
        <p:txBody>
          <a:bodyPr/>
          <a:lstStyle/>
          <a:p>
            <a:fld id="{D0E496A8-FAC9-45D3-9D19-6D50444CD713}" type="datetimeFigureOut">
              <a:rPr 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723B0C6-808C-40DA-9AC6-5A0D651EE624}" type="slidenum">
              <a:rPr lang="en-US" smtClean="0"/>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0E496A8-FAC9-45D3-9D19-6D50444CD713}" type="datetimeFigureOut">
              <a:rPr lang="en-US" smtClean="0"/>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723B0C6-808C-40DA-9AC6-5A0D651EE624}" type="slidenum">
              <a:rPr lang="en-US" smtClean="0"/>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png"/><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0.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1.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2.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3.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4.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5.pn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6.pn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17.pn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18.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9.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1.png"/><Relationship Id="rId1" Type="http://schemas.openxmlformats.org/officeDocument/2006/relationships/image" Target="../media/image20.jpeg"/></Relationships>
</file>

<file path=ppt/slides/_rels/slide29.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image" Target="../media/image22.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5.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6.png"/></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7.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4.xml"/><Relationship Id="rId1" Type="http://schemas.openxmlformats.org/officeDocument/2006/relationships/image" Target="../media/image28.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6.png"/><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image" Target="../media/image3.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9.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png"/></Relationships>
</file>

<file path=ppt/slides/_rels/slide5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0.pn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34.png"/><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image" Target="../media/image31.pn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5.png"/></Relationships>
</file>

<file path=ppt/slides/_rels/slide5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6.png"/></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png"/></Relationships>
</file>

<file path=ppt/slides/_rels/slide60.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image" Target="../media/image37.png"/></Relationships>
</file>

<file path=ppt/slides/_rels/slide6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image" Target="../media/image40.png"/></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44.png"/><Relationship Id="rId1" Type="http://schemas.openxmlformats.org/officeDocument/2006/relationships/image" Target="../media/image43.png"/></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46.png"/><Relationship Id="rId1" Type="http://schemas.openxmlformats.org/officeDocument/2006/relationships/image" Target="../media/image45.png"/></Relationships>
</file>

<file path=ppt/slides/_rels/slide7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7.png"/></Relationships>
</file>

<file path=ppt/slides/_rels/slide7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8.png"/></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50.png"/><Relationship Id="rId1" Type="http://schemas.openxmlformats.org/officeDocument/2006/relationships/image" Target="../media/image49.png"/></Relationships>
</file>

<file path=ppt/slides/_rels/slide7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1.png"/></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53.png"/><Relationship Id="rId1" Type="http://schemas.openxmlformats.org/officeDocument/2006/relationships/image" Target="../media/image52.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9.png"/></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4.png"/></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5.png"/></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sz="2700" dirty="0"/>
              <a:t>Faculty of Medical Sciences</a:t>
            </a:r>
            <a:br>
              <a:rPr lang="en-US" sz="2700" dirty="0"/>
            </a:br>
            <a:r>
              <a:rPr lang="en-US" sz="2700" dirty="0"/>
              <a:t>University of Kragujevac</a:t>
            </a:r>
            <a:br>
              <a:rPr lang="en-US" sz="3600" dirty="0"/>
            </a:br>
            <a:endParaRPr lang="en-US" sz="3600" dirty="0"/>
          </a:p>
        </p:txBody>
      </p:sp>
      <p:sp>
        <p:nvSpPr>
          <p:cNvPr id="6" name="Content Placeholder 5"/>
          <p:cNvSpPr>
            <a:spLocks noGrp="1"/>
          </p:cNvSpPr>
          <p:nvPr>
            <p:ph idx="1"/>
          </p:nvPr>
        </p:nvSpPr>
        <p:spPr/>
        <p:txBody>
          <a:bodyPr/>
          <a:lstStyle/>
          <a:p>
            <a:pPr marL="0" indent="0" algn="ctr">
              <a:buNone/>
            </a:pPr>
            <a:endParaRPr lang="en-US" dirty="0"/>
          </a:p>
          <a:p>
            <a:pPr marL="0" indent="0" algn="ctr">
              <a:buNone/>
            </a:pPr>
            <a:r>
              <a:rPr lang="en-US" sz="2400" dirty="0"/>
              <a:t>First Modul</a:t>
            </a:r>
            <a:r>
              <a:rPr lang="sr-Latn-RS" sz="2400" dirty="0"/>
              <a:t>: Enzymology. Energy</a:t>
            </a:r>
            <a:endParaRPr lang="sr-Latn-RS" sz="2400" dirty="0"/>
          </a:p>
          <a:p>
            <a:pPr marL="0" indent="0" algn="ctr">
              <a:buNone/>
            </a:pPr>
            <a:r>
              <a:rPr lang="sr-Latn-RS" sz="2400" dirty="0"/>
              <a:t>Metabolism 1 – Carbohydrates</a:t>
            </a:r>
            <a:endParaRPr lang="en-US" dirty="0"/>
          </a:p>
          <a:p>
            <a:pPr marL="0" indent="0" algn="ctr">
              <a:buNone/>
            </a:pPr>
            <a:endParaRPr lang="en-US" dirty="0"/>
          </a:p>
          <a:p>
            <a:pPr marL="0" indent="0" algn="ctr">
              <a:buNone/>
            </a:pPr>
            <a:r>
              <a:rPr lang="en-US" b="1" dirty="0"/>
              <a:t>REGULATION OF ENZYME ACTIVITY</a:t>
            </a:r>
            <a:br>
              <a:rPr lang="en-US" b="1" dirty="0"/>
            </a:br>
            <a:r>
              <a:rPr lang="en-US" b="1" dirty="0"/>
              <a:t> CLINICAL ENZYMOLOGY</a:t>
            </a:r>
            <a:endParaRPr lang="sr-Latn-RS" b="1" dirty="0"/>
          </a:p>
          <a:p>
            <a:pPr marL="0" indent="0" algn="ctr">
              <a:buNone/>
            </a:pPr>
            <a:endParaRPr lang="sr-Latn-RS" dirty="0"/>
          </a:p>
          <a:p>
            <a:pPr marL="0" indent="0" algn="r">
              <a:buNone/>
            </a:pPr>
            <a:r>
              <a:rPr lang="sr-Latn-RS" sz="2400" dirty="0"/>
              <a:t>Prof. dr Marija Andjelkovic</a:t>
            </a:r>
            <a:endParaRPr lang="sr-Latn-RS" sz="2400" dirty="0"/>
          </a:p>
          <a:p>
            <a:pPr marL="0" indent="0" algn="r">
              <a:buNone/>
            </a:pPr>
            <a:endParaRPr lang="sr-Latn-RS" dirty="0"/>
          </a:p>
          <a:p>
            <a:pPr marL="0" indent="0" algn="ctr">
              <a:buNone/>
            </a:pPr>
            <a:endParaRPr lang="en-US" dirty="0"/>
          </a:p>
        </p:txBody>
      </p:sp>
      <p:pic>
        <p:nvPicPr>
          <p:cNvPr id="4" name="Picture 3"/>
          <p:cNvPicPr>
            <a:picLocks noChangeAspect="1"/>
          </p:cNvPicPr>
          <p:nvPr/>
        </p:nvPicPr>
        <p:blipFill>
          <a:blip r:embed="rId1"/>
          <a:stretch>
            <a:fillRect/>
          </a:stretch>
        </p:blipFill>
        <p:spPr>
          <a:xfrm>
            <a:off x="1052680" y="290919"/>
            <a:ext cx="1188823" cy="1687350"/>
          </a:xfrm>
          <a:prstGeom prst="rect">
            <a:avLst/>
          </a:prstGeom>
        </p:spPr>
      </p:pic>
      <p:pic>
        <p:nvPicPr>
          <p:cNvPr id="5" name="Picture 4"/>
          <p:cNvPicPr>
            <a:picLocks noChangeAspect="1"/>
          </p:cNvPicPr>
          <p:nvPr/>
        </p:nvPicPr>
        <p:blipFill>
          <a:blip r:embed="rId2"/>
          <a:stretch>
            <a:fillRect/>
          </a:stretch>
        </p:blipFill>
        <p:spPr>
          <a:xfrm>
            <a:off x="8914087" y="365125"/>
            <a:ext cx="2225233" cy="1460500"/>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365124"/>
            <a:ext cx="10515600" cy="6308237"/>
          </a:xfrm>
        </p:spPr>
        <p:txBody>
          <a:bodyPr>
            <a:normAutofit/>
          </a:bodyPr>
          <a:lstStyle/>
          <a:p>
            <a:pPr marL="0" indent="0">
              <a:buNone/>
            </a:pPr>
            <a:endParaRPr lang="sr-Latn-RS" sz="2400" i="1" dirty="0">
              <a:solidFill>
                <a:srgbClr val="C00000"/>
              </a:solidFill>
            </a:endParaRPr>
          </a:p>
          <a:p>
            <a:pPr marL="0" indent="0">
              <a:buNone/>
            </a:pPr>
            <a:endParaRPr lang="sr-Latn-RS" sz="2400" i="1" dirty="0">
              <a:solidFill>
                <a:srgbClr val="C00000"/>
              </a:solidFill>
            </a:endParaRPr>
          </a:p>
          <a:p>
            <a:pPr marL="0" indent="0">
              <a:buNone/>
            </a:pPr>
            <a:endParaRPr lang="sr-Latn-RS" sz="2400" i="1" dirty="0">
              <a:solidFill>
                <a:srgbClr val="C00000"/>
              </a:solidFill>
            </a:endParaRPr>
          </a:p>
          <a:p>
            <a:pPr marL="0" indent="0">
              <a:buNone/>
            </a:pPr>
            <a:endParaRPr lang="sr-Latn-RS" sz="2400" i="1" dirty="0">
              <a:solidFill>
                <a:srgbClr val="C00000"/>
              </a:solidFill>
            </a:endParaRPr>
          </a:p>
          <a:p>
            <a:pPr marL="0" indent="0">
              <a:buNone/>
            </a:pPr>
            <a:endParaRPr lang="sr-Latn-RS" sz="2400" i="1" dirty="0">
              <a:solidFill>
                <a:srgbClr val="C00000"/>
              </a:solidFill>
            </a:endParaRPr>
          </a:p>
          <a:p>
            <a:pPr marL="0" indent="0">
              <a:buNone/>
            </a:pPr>
            <a:endParaRPr lang="sr-Latn-RS" sz="2400" i="1" dirty="0">
              <a:solidFill>
                <a:srgbClr val="C00000"/>
              </a:solidFill>
            </a:endParaRPr>
          </a:p>
          <a:p>
            <a:pPr marL="0" indent="0">
              <a:buNone/>
            </a:pPr>
            <a:endParaRPr lang="sr-Latn-RS" sz="2400" i="1" dirty="0">
              <a:solidFill>
                <a:srgbClr val="C00000"/>
              </a:solidFill>
            </a:endParaRPr>
          </a:p>
          <a:p>
            <a:pPr marL="0" indent="0">
              <a:buNone/>
            </a:pPr>
            <a:endParaRPr lang="sr-Latn-RS" sz="2400" i="1" dirty="0">
              <a:solidFill>
                <a:srgbClr val="C00000"/>
              </a:solidFill>
            </a:endParaRPr>
          </a:p>
          <a:p>
            <a:pPr marL="0" indent="0">
              <a:buNone/>
            </a:pPr>
            <a:endParaRPr lang="sr-Latn-RS" sz="2400" i="1" dirty="0">
              <a:solidFill>
                <a:srgbClr val="C00000"/>
              </a:solidFill>
            </a:endParaRPr>
          </a:p>
          <a:p>
            <a:pPr marL="0" indent="0">
              <a:buNone/>
            </a:pPr>
            <a:r>
              <a:rPr lang="en-US" sz="2400" i="1" dirty="0">
                <a:solidFill>
                  <a:srgbClr val="C00000"/>
                </a:solidFill>
              </a:rPr>
              <a:t>Kinetics of a noncompetitive inhibitor</a:t>
            </a:r>
            <a:endParaRPr lang="sr-Latn-RS" sz="2400" i="1" dirty="0">
              <a:solidFill>
                <a:srgbClr val="C00000"/>
              </a:solidFill>
            </a:endParaRPr>
          </a:p>
          <a:p>
            <a:pPr marL="0" indent="0">
              <a:buNone/>
            </a:pPr>
            <a:r>
              <a:rPr lang="en-US" sz="2400" dirty="0"/>
              <a:t> The reaction pathway shows that the inhibitor binds both to free enzyme and to the enzyme–substrate complex. Consequently, as with uncompetitive competition, Vmax cannot be attained. KM remains unchanged, and so the reaction rate increases more slowly at low substrate concentrations than is the case for uncompetitive competition. </a:t>
            </a:r>
            <a:endParaRPr lang="en-US" sz="2400" dirty="0"/>
          </a:p>
        </p:txBody>
      </p:sp>
      <p:sp>
        <p:nvSpPr>
          <p:cNvPr id="5" name="Title 4"/>
          <p:cNvSpPr>
            <a:spLocks noGrp="1"/>
          </p:cNvSpPr>
          <p:nvPr>
            <p:ph type="title"/>
          </p:nvPr>
        </p:nvSpPr>
        <p:spPr/>
        <p:txBody>
          <a:bodyPr/>
          <a:lstStyle/>
          <a:p>
            <a:r>
              <a:rPr lang="sr-Latn-RS" dirty="0"/>
              <a:t> </a:t>
            </a:r>
            <a:br>
              <a:rPr lang="sr-Latn-RS" dirty="0"/>
            </a:br>
            <a:endParaRPr lang="en-US" dirty="0"/>
          </a:p>
        </p:txBody>
      </p:sp>
      <p:pic>
        <p:nvPicPr>
          <p:cNvPr id="6" name="Picture 5"/>
          <p:cNvPicPr>
            <a:picLocks noChangeAspect="1"/>
          </p:cNvPicPr>
          <p:nvPr/>
        </p:nvPicPr>
        <p:blipFill>
          <a:blip r:embed="rId1"/>
          <a:stretch>
            <a:fillRect/>
          </a:stretch>
        </p:blipFill>
        <p:spPr>
          <a:xfrm>
            <a:off x="3499338" y="184640"/>
            <a:ext cx="4000500" cy="4149595"/>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298938"/>
            <a:ext cx="10515600" cy="6427177"/>
          </a:xfrm>
        </p:spPr>
        <p:txBody>
          <a:bodyPr/>
          <a:lstStyle/>
          <a:p>
            <a:pPr marL="0" indent="0">
              <a:buNone/>
            </a:pPr>
            <a:r>
              <a:rPr lang="sr-Latn-RS" sz="2400" dirty="0"/>
              <a:t>Reversible inhibitors are kinetically distinguishable</a:t>
            </a:r>
            <a:endParaRPr lang="sr-Latn-RS" sz="2400" dirty="0"/>
          </a:p>
          <a:p>
            <a:pPr marL="0" indent="0">
              <a:buNone/>
            </a:pPr>
            <a:r>
              <a:rPr lang="en-US" sz="2400" dirty="0"/>
              <a:t>Double reciprocal plots highlight the differences in the types of reversible inhibition.</a:t>
            </a:r>
            <a:endParaRPr lang="sr-Latn-RS" sz="2400" dirty="0"/>
          </a:p>
          <a:p>
            <a:pPr marL="0" indent="0">
              <a:buNone/>
            </a:pPr>
            <a:endParaRPr lang="sr-Latn-RS" sz="2400" dirty="0"/>
          </a:p>
          <a:p>
            <a:pPr marL="0" indent="0">
              <a:buNone/>
            </a:pPr>
            <a:endParaRPr lang="sr-Latn-RS" sz="2400" dirty="0"/>
          </a:p>
          <a:p>
            <a:pPr marL="0" indent="0">
              <a:buNone/>
            </a:pPr>
            <a:endParaRPr lang="sr-Latn-RS" sz="2400" dirty="0"/>
          </a:p>
          <a:p>
            <a:pPr marL="0" indent="0">
              <a:buNone/>
            </a:pPr>
            <a:endParaRPr lang="sr-Latn-RS" sz="2400" dirty="0"/>
          </a:p>
          <a:p>
            <a:pPr marL="0" indent="0">
              <a:buNone/>
            </a:pPr>
            <a:endParaRPr lang="sr-Latn-RS" sz="2400" dirty="0"/>
          </a:p>
          <a:p>
            <a:pPr marL="0" indent="0">
              <a:buNone/>
            </a:pPr>
            <a:endParaRPr lang="sr-Latn-RS" sz="2400" dirty="0"/>
          </a:p>
          <a:p>
            <a:pPr marL="0" indent="0">
              <a:buNone/>
            </a:pPr>
            <a:endParaRPr lang="sr-Latn-RS" sz="2400" dirty="0"/>
          </a:p>
          <a:p>
            <a:pPr marL="0" indent="0">
              <a:buNone/>
            </a:pPr>
            <a:endParaRPr lang="sr-Latn-RS" sz="2400" dirty="0"/>
          </a:p>
          <a:p>
            <a:pPr marL="0" indent="0">
              <a:buNone/>
            </a:pPr>
            <a:endParaRPr lang="sr-Latn-RS" sz="2400" dirty="0"/>
          </a:p>
          <a:p>
            <a:pPr marL="0" indent="0">
              <a:buNone/>
            </a:pPr>
            <a:r>
              <a:rPr lang="en-US" sz="2400" dirty="0"/>
              <a:t>Competitive inhibition illustrated on a double-reciprocal plot. A double-reciprocal plot of enzyme kinetics in the presence and absence of a competitive inhibitor illustrates that the inhibitor has no effect on Vmax but increases KM.</a:t>
            </a:r>
            <a:endParaRPr lang="en-US" sz="2400" dirty="0"/>
          </a:p>
          <a:p>
            <a:endParaRPr lang="en-US" dirty="0"/>
          </a:p>
        </p:txBody>
      </p:sp>
      <p:pic>
        <p:nvPicPr>
          <p:cNvPr id="4" name="Picture 3"/>
          <p:cNvPicPr>
            <a:picLocks noChangeAspect="1"/>
          </p:cNvPicPr>
          <p:nvPr/>
        </p:nvPicPr>
        <p:blipFill>
          <a:blip r:embed="rId1"/>
          <a:stretch>
            <a:fillRect/>
          </a:stretch>
        </p:blipFill>
        <p:spPr>
          <a:xfrm>
            <a:off x="2788174" y="1822550"/>
            <a:ext cx="5198777" cy="3804526"/>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sr-Latn-RS" dirty="0"/>
              <a:t> </a:t>
            </a:r>
            <a:br>
              <a:rPr lang="sr-Latn-RS" dirty="0"/>
            </a:br>
            <a:br>
              <a:rPr lang="sr-Latn-RS" dirty="0"/>
            </a:br>
            <a:endParaRPr lang="en-US" dirty="0"/>
          </a:p>
        </p:txBody>
      </p:sp>
      <p:sp>
        <p:nvSpPr>
          <p:cNvPr id="3" name="Content Placeholder 2"/>
          <p:cNvSpPr>
            <a:spLocks noGrp="1"/>
          </p:cNvSpPr>
          <p:nvPr>
            <p:ph idx="1"/>
          </p:nvPr>
        </p:nvSpPr>
        <p:spPr>
          <a:xfrm>
            <a:off x="838200" y="365125"/>
            <a:ext cx="10515600" cy="6127750"/>
          </a:xfrm>
        </p:spPr>
        <p:txBody>
          <a:bodyPr>
            <a:normAutofit/>
          </a:bodyPr>
          <a:lstStyle/>
          <a:p>
            <a:pPr marL="0" indent="0">
              <a:buNone/>
            </a:pPr>
            <a:endParaRPr lang="sr-Latn-RS" sz="2400" dirty="0"/>
          </a:p>
          <a:p>
            <a:pPr marL="0" indent="0">
              <a:buNone/>
            </a:pPr>
            <a:endParaRPr lang="sr-Latn-RS" sz="2400" dirty="0"/>
          </a:p>
          <a:p>
            <a:pPr marL="0" indent="0">
              <a:buNone/>
            </a:pPr>
            <a:endParaRPr lang="sr-Latn-RS" sz="2400" dirty="0"/>
          </a:p>
          <a:p>
            <a:pPr marL="0" indent="0">
              <a:buNone/>
            </a:pPr>
            <a:endParaRPr lang="sr-Latn-RS" sz="2400" dirty="0"/>
          </a:p>
          <a:p>
            <a:pPr marL="0" indent="0">
              <a:buNone/>
            </a:pPr>
            <a:endParaRPr lang="sr-Latn-RS" sz="2400" dirty="0"/>
          </a:p>
          <a:p>
            <a:pPr marL="0" indent="0">
              <a:buNone/>
            </a:pPr>
            <a:endParaRPr lang="sr-Latn-RS" sz="2400" dirty="0"/>
          </a:p>
          <a:p>
            <a:pPr marL="0" indent="0">
              <a:buNone/>
            </a:pPr>
            <a:endParaRPr lang="sr-Latn-RS" sz="2400" dirty="0"/>
          </a:p>
          <a:p>
            <a:pPr marL="0" indent="0">
              <a:buNone/>
            </a:pPr>
            <a:endParaRPr lang="sr-Latn-RS" sz="2400" dirty="0"/>
          </a:p>
          <a:p>
            <a:pPr marL="0" indent="0">
              <a:buNone/>
            </a:pPr>
            <a:endParaRPr lang="sr-Latn-RS" sz="2400" dirty="0"/>
          </a:p>
          <a:p>
            <a:pPr marL="0" indent="0">
              <a:buNone/>
            </a:pPr>
            <a:endParaRPr lang="sr-Latn-RS" sz="2400" dirty="0"/>
          </a:p>
          <a:p>
            <a:pPr marL="0" indent="0">
              <a:buNone/>
            </a:pPr>
            <a:endParaRPr lang="sr-Latn-RS" sz="2400" dirty="0"/>
          </a:p>
          <a:p>
            <a:pPr marL="0" indent="0">
              <a:buNone/>
            </a:pPr>
            <a:r>
              <a:rPr lang="en-US" sz="2400" dirty="0"/>
              <a:t>Uncompetitive inhibition illustrated on a double-reciprocal plot. An uncompetitive inhibitor does not affect the slope of the double-reciprocal plot. Vmax and KM are reduced by equivalent amounts</a:t>
            </a:r>
            <a:endParaRPr lang="en-US" sz="2400" dirty="0"/>
          </a:p>
        </p:txBody>
      </p:sp>
      <p:pic>
        <p:nvPicPr>
          <p:cNvPr id="4" name="Picture 3"/>
          <p:cNvPicPr>
            <a:picLocks noChangeAspect="1"/>
          </p:cNvPicPr>
          <p:nvPr/>
        </p:nvPicPr>
        <p:blipFill>
          <a:blip r:embed="rId1"/>
          <a:stretch>
            <a:fillRect/>
          </a:stretch>
        </p:blipFill>
        <p:spPr>
          <a:xfrm>
            <a:off x="2927836" y="453049"/>
            <a:ext cx="6703274" cy="4905534"/>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53621"/>
          </a:xfrm>
        </p:spPr>
        <p:txBody>
          <a:bodyPr>
            <a:normAutofit fontScale="90000"/>
          </a:bodyPr>
          <a:lstStyle/>
          <a:p>
            <a:r>
              <a:rPr lang="sr-Latn-RS" dirty="0"/>
              <a:t> </a:t>
            </a:r>
            <a:br>
              <a:rPr lang="sr-Latn-RS" dirty="0"/>
            </a:br>
            <a:endParaRPr lang="en-US" dirty="0"/>
          </a:p>
        </p:txBody>
      </p:sp>
      <p:sp>
        <p:nvSpPr>
          <p:cNvPr id="3" name="Content Placeholder 2"/>
          <p:cNvSpPr>
            <a:spLocks noGrp="1"/>
          </p:cNvSpPr>
          <p:nvPr>
            <p:ph idx="1"/>
          </p:nvPr>
        </p:nvSpPr>
        <p:spPr>
          <a:xfrm>
            <a:off x="838200" y="365124"/>
            <a:ext cx="10515600" cy="5982921"/>
          </a:xfrm>
        </p:spPr>
        <p:txBody>
          <a:bodyPr>
            <a:normAutofit lnSpcReduction="10000"/>
          </a:bodyPr>
          <a:lstStyle/>
          <a:p>
            <a:pPr marL="0" indent="0">
              <a:buNone/>
            </a:pPr>
            <a:endParaRPr lang="sr-Latn-RS" sz="2400" dirty="0"/>
          </a:p>
          <a:p>
            <a:pPr marL="0" indent="0">
              <a:buNone/>
            </a:pPr>
            <a:endParaRPr lang="sr-Latn-RS" sz="2400" dirty="0"/>
          </a:p>
          <a:p>
            <a:pPr marL="0" indent="0">
              <a:buNone/>
            </a:pPr>
            <a:endParaRPr lang="sr-Latn-RS" sz="2400" dirty="0"/>
          </a:p>
          <a:p>
            <a:pPr marL="0" indent="0">
              <a:buNone/>
            </a:pPr>
            <a:endParaRPr lang="sr-Latn-RS" sz="2400" dirty="0"/>
          </a:p>
          <a:p>
            <a:pPr marL="0" indent="0">
              <a:buNone/>
            </a:pPr>
            <a:endParaRPr lang="sr-Latn-RS" sz="2400" dirty="0"/>
          </a:p>
          <a:p>
            <a:pPr marL="0" indent="0">
              <a:buNone/>
            </a:pPr>
            <a:endParaRPr lang="sr-Latn-RS" sz="2400" dirty="0"/>
          </a:p>
          <a:p>
            <a:pPr marL="0" indent="0">
              <a:buNone/>
            </a:pPr>
            <a:endParaRPr lang="sr-Latn-RS" sz="2400" dirty="0"/>
          </a:p>
          <a:p>
            <a:pPr marL="0" indent="0">
              <a:buNone/>
            </a:pPr>
            <a:endParaRPr lang="sr-Latn-RS" sz="2400" dirty="0"/>
          </a:p>
          <a:p>
            <a:pPr marL="0" indent="0">
              <a:buNone/>
            </a:pPr>
            <a:endParaRPr lang="sr-Latn-RS" sz="2400" dirty="0"/>
          </a:p>
          <a:p>
            <a:pPr marL="0" indent="0">
              <a:buNone/>
            </a:pPr>
            <a:endParaRPr lang="sr-Latn-RS" sz="2400" dirty="0"/>
          </a:p>
          <a:p>
            <a:pPr marL="0" indent="0">
              <a:buNone/>
            </a:pPr>
            <a:endParaRPr lang="sr-Latn-RS" sz="2400" dirty="0"/>
          </a:p>
          <a:p>
            <a:pPr marL="0" indent="0">
              <a:buNone/>
            </a:pPr>
            <a:r>
              <a:rPr lang="en-US" sz="2400" dirty="0"/>
              <a:t>Noncompetitive inhibition illustrated on a double-reciprocal plot. A double-reciprocal plot of enzyme kinetics in the presence and absence of a noncompetitive inhibitor shows that KM is unaltered and Vmax is decreased</a:t>
            </a:r>
            <a:endParaRPr lang="en-US" sz="2400" dirty="0"/>
          </a:p>
        </p:txBody>
      </p:sp>
      <p:pic>
        <p:nvPicPr>
          <p:cNvPr id="4" name="Picture 3"/>
          <p:cNvPicPr>
            <a:picLocks noChangeAspect="1"/>
          </p:cNvPicPr>
          <p:nvPr/>
        </p:nvPicPr>
        <p:blipFill>
          <a:blip r:embed="rId1"/>
          <a:stretch>
            <a:fillRect/>
          </a:stretch>
        </p:blipFill>
        <p:spPr>
          <a:xfrm>
            <a:off x="3141181" y="518746"/>
            <a:ext cx="5667342" cy="4147427"/>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67055"/>
            <a:ext cx="10515600" cy="931983"/>
          </a:xfrm>
        </p:spPr>
        <p:txBody>
          <a:bodyPr>
            <a:normAutofit/>
          </a:bodyPr>
          <a:lstStyle/>
          <a:p>
            <a:pPr algn="ctr"/>
            <a:r>
              <a:rPr lang="sr-Latn-RS" sz="3600" dirty="0"/>
              <a:t>QUIZ</a:t>
            </a:r>
            <a:endParaRPr lang="en-US" sz="3600" dirty="0"/>
          </a:p>
        </p:txBody>
      </p:sp>
      <p:sp>
        <p:nvSpPr>
          <p:cNvPr id="6" name="Content Placeholder 5"/>
          <p:cNvSpPr>
            <a:spLocks noGrp="1"/>
          </p:cNvSpPr>
          <p:nvPr>
            <p:ph idx="1"/>
          </p:nvPr>
        </p:nvSpPr>
        <p:spPr>
          <a:xfrm>
            <a:off x="838200" y="1099038"/>
            <a:ext cx="10515600" cy="5077925"/>
          </a:xfrm>
        </p:spPr>
        <p:txBody>
          <a:bodyPr>
            <a:normAutofit/>
          </a:bodyPr>
          <a:lstStyle/>
          <a:p>
            <a:pPr marL="0" indent="0">
              <a:buNone/>
            </a:pPr>
            <a:r>
              <a:rPr lang="sr-Latn-RS" sz="2400" i="1" dirty="0"/>
              <a:t>Identify the curve that corresponds to each of following conditions: no inhibition, competitive inhibition, noncompetitive inhibition and uncompetitive inhibition</a:t>
            </a:r>
            <a:endParaRPr lang="sr-Latn-RS" sz="2400" i="1" dirty="0"/>
          </a:p>
          <a:p>
            <a:pPr marL="0" indent="0">
              <a:buNone/>
            </a:pPr>
            <a:endParaRPr lang="en-US" sz="2400" dirty="0"/>
          </a:p>
        </p:txBody>
      </p:sp>
      <p:pic>
        <p:nvPicPr>
          <p:cNvPr id="7" name="Picture 6"/>
          <p:cNvPicPr>
            <a:picLocks noChangeAspect="1"/>
          </p:cNvPicPr>
          <p:nvPr/>
        </p:nvPicPr>
        <p:blipFill>
          <a:blip r:embed="rId1"/>
          <a:stretch>
            <a:fillRect/>
          </a:stretch>
        </p:blipFill>
        <p:spPr>
          <a:xfrm>
            <a:off x="3311420" y="2421584"/>
            <a:ext cx="5340559" cy="3913971"/>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sr-Latn-RS" sz="3600" dirty="0"/>
              <a:t>Irreversible inhibition</a:t>
            </a:r>
            <a:endParaRPr lang="en-US" sz="3600" dirty="0"/>
          </a:p>
        </p:txBody>
      </p:sp>
      <p:sp>
        <p:nvSpPr>
          <p:cNvPr id="3" name="Content Placeholder 2"/>
          <p:cNvSpPr>
            <a:spLocks noGrp="1"/>
          </p:cNvSpPr>
          <p:nvPr>
            <p:ph idx="1"/>
          </p:nvPr>
        </p:nvSpPr>
        <p:spPr/>
        <p:txBody>
          <a:bodyPr/>
          <a:lstStyle/>
          <a:p>
            <a:r>
              <a:rPr lang="sr-Latn-RS" dirty="0"/>
              <a:t>Irrereversible inhibitors can be used to map the active site</a:t>
            </a:r>
            <a:endParaRPr lang="sr-Latn-RS" dirty="0"/>
          </a:p>
          <a:p>
            <a:r>
              <a:rPr lang="en-US" dirty="0"/>
              <a:t>Irreversible inhibitors bind very tightly to enzymes.</a:t>
            </a:r>
            <a:endParaRPr lang="en-US" dirty="0"/>
          </a:p>
          <a:p>
            <a:endParaRPr lang="en-US" dirty="0"/>
          </a:p>
          <a:p>
            <a:r>
              <a:rPr lang="en-US" dirty="0"/>
              <a:t>Irreversible inhibitors that bind the enzyme covalently are powerful tools for elucidating the mechanisms of enzyme action.</a:t>
            </a:r>
            <a:endParaRPr lang="en-US" dirty="0"/>
          </a:p>
          <a:p>
            <a:endParaRPr lang="en-US"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RS" dirty="0"/>
              <a:t> </a:t>
            </a:r>
            <a:br>
              <a:rPr lang="sr-Latn-RS" dirty="0"/>
            </a:br>
            <a:endParaRPr lang="en-US" dirty="0"/>
          </a:p>
        </p:txBody>
      </p:sp>
      <p:sp>
        <p:nvSpPr>
          <p:cNvPr id="3" name="Content Placeholder 2"/>
          <p:cNvSpPr>
            <a:spLocks noGrp="1"/>
          </p:cNvSpPr>
          <p:nvPr>
            <p:ph idx="1"/>
          </p:nvPr>
        </p:nvSpPr>
        <p:spPr>
          <a:xfrm>
            <a:off x="838200" y="624254"/>
            <a:ext cx="10515600" cy="6028980"/>
          </a:xfrm>
        </p:spPr>
        <p:txBody>
          <a:bodyPr>
            <a:normAutofit lnSpcReduction="10000"/>
          </a:bodyPr>
          <a:lstStyle/>
          <a:p>
            <a:pPr marL="0" indent="0">
              <a:buNone/>
            </a:pPr>
            <a:endParaRPr lang="sr-Latn-RS" sz="2400" dirty="0"/>
          </a:p>
          <a:p>
            <a:pPr marL="0" indent="0">
              <a:buNone/>
            </a:pPr>
            <a:endParaRPr lang="sr-Latn-RS" sz="2400" dirty="0"/>
          </a:p>
          <a:p>
            <a:pPr marL="0" indent="0">
              <a:buNone/>
            </a:pPr>
            <a:endParaRPr lang="sr-Latn-RS" sz="2400" dirty="0"/>
          </a:p>
          <a:p>
            <a:pPr marL="0" indent="0">
              <a:buNone/>
            </a:pPr>
            <a:endParaRPr lang="sr-Latn-RS" sz="2400" dirty="0"/>
          </a:p>
          <a:p>
            <a:pPr marL="0" indent="0">
              <a:buNone/>
            </a:pPr>
            <a:endParaRPr lang="sr-Latn-RS" sz="2400" dirty="0"/>
          </a:p>
          <a:p>
            <a:pPr marL="0" indent="0">
              <a:buNone/>
            </a:pPr>
            <a:endParaRPr lang="sr-Latn-RS" sz="2400" dirty="0"/>
          </a:p>
          <a:p>
            <a:pPr marL="0" indent="0">
              <a:buNone/>
            </a:pPr>
            <a:endParaRPr lang="sr-Latn-RS" sz="2400" dirty="0"/>
          </a:p>
          <a:p>
            <a:pPr marL="0" indent="0">
              <a:buNone/>
            </a:pPr>
            <a:endParaRPr lang="sr-Latn-RS" sz="2400" dirty="0"/>
          </a:p>
          <a:p>
            <a:pPr marL="0" indent="0">
              <a:buNone/>
            </a:pPr>
            <a:endParaRPr lang="sr-Latn-RS" sz="2400" dirty="0"/>
          </a:p>
          <a:p>
            <a:pPr marL="0" indent="0">
              <a:buNone/>
            </a:pPr>
            <a:endParaRPr lang="sr-Latn-RS" sz="2400" dirty="0"/>
          </a:p>
          <a:p>
            <a:pPr marL="0" indent="0">
              <a:buNone/>
            </a:pPr>
            <a:r>
              <a:rPr lang="en-US" sz="2400" dirty="0"/>
              <a:t>Group specific reagents react with R-groups of specific amino acids</a:t>
            </a:r>
            <a:endParaRPr lang="sr-Latn-RS" sz="2400" dirty="0"/>
          </a:p>
          <a:p>
            <a:pPr marL="0" indent="0">
              <a:buNone/>
            </a:pPr>
            <a:r>
              <a:rPr lang="sr-Latn-RS" sz="2400" dirty="0"/>
              <a:t>Example:</a:t>
            </a:r>
            <a:endParaRPr lang="sr-Latn-RS" sz="2400" dirty="0"/>
          </a:p>
          <a:p>
            <a:pPr marL="0" indent="0">
              <a:buNone/>
            </a:pPr>
            <a:r>
              <a:rPr lang="en-US" sz="2400" dirty="0"/>
              <a:t>Enzyme inhibition by </a:t>
            </a:r>
            <a:r>
              <a:rPr lang="en-US" sz="2400" dirty="0" err="1"/>
              <a:t>diisopropylphosphofluoridate</a:t>
            </a:r>
            <a:r>
              <a:rPr lang="en-US" sz="2400" dirty="0"/>
              <a:t> (DIPF), a group-specific reagent. DIPF can inhibit an enzyme by covalently modifying a crucial serine residue.</a:t>
            </a:r>
            <a:endParaRPr lang="en-US" sz="2400" dirty="0"/>
          </a:p>
          <a:p>
            <a:endParaRPr lang="en-US" dirty="0"/>
          </a:p>
        </p:txBody>
      </p:sp>
      <p:pic>
        <p:nvPicPr>
          <p:cNvPr id="4" name="Picture 3"/>
          <p:cNvPicPr>
            <a:picLocks noChangeAspect="1"/>
          </p:cNvPicPr>
          <p:nvPr/>
        </p:nvPicPr>
        <p:blipFill>
          <a:blip r:embed="rId1"/>
          <a:stretch>
            <a:fillRect/>
          </a:stretch>
        </p:blipFill>
        <p:spPr>
          <a:xfrm>
            <a:off x="2919046" y="204766"/>
            <a:ext cx="6070228" cy="4442264"/>
          </a:xfrm>
          <a:prstGeom prst="rect">
            <a:avLst/>
          </a:prstGeom>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109660"/>
          </a:xfrm>
        </p:spPr>
        <p:txBody>
          <a:bodyPr>
            <a:normAutofit fontScale="90000"/>
          </a:bodyPr>
          <a:lstStyle/>
          <a:p>
            <a:r>
              <a:rPr lang="sr-Latn-RS" dirty="0"/>
              <a:t> </a:t>
            </a:r>
            <a:br>
              <a:rPr lang="sr-Latn-RS" dirty="0"/>
            </a:br>
            <a:endParaRPr lang="en-US" dirty="0"/>
          </a:p>
        </p:txBody>
      </p:sp>
      <p:sp>
        <p:nvSpPr>
          <p:cNvPr id="3" name="Content Placeholder 2"/>
          <p:cNvSpPr>
            <a:spLocks noGrp="1"/>
          </p:cNvSpPr>
          <p:nvPr>
            <p:ph idx="1"/>
          </p:nvPr>
        </p:nvSpPr>
        <p:spPr>
          <a:xfrm>
            <a:off x="838200" y="70338"/>
            <a:ext cx="10515600" cy="6787662"/>
          </a:xfrm>
        </p:spPr>
        <p:txBody>
          <a:bodyPr>
            <a:normAutofit lnSpcReduction="10000"/>
          </a:bodyPr>
          <a:lstStyle/>
          <a:p>
            <a:endParaRPr lang="sr-Latn-RS" sz="2400" dirty="0"/>
          </a:p>
          <a:p>
            <a:endParaRPr lang="sr-Latn-RS" sz="2400" dirty="0"/>
          </a:p>
          <a:p>
            <a:endParaRPr lang="sr-Latn-RS" sz="2400" dirty="0"/>
          </a:p>
          <a:p>
            <a:endParaRPr lang="sr-Latn-RS" sz="2400" dirty="0"/>
          </a:p>
          <a:p>
            <a:endParaRPr lang="sr-Latn-RS" sz="2400" dirty="0"/>
          </a:p>
          <a:p>
            <a:endParaRPr lang="sr-Latn-RS" sz="2400" dirty="0"/>
          </a:p>
          <a:p>
            <a:endParaRPr lang="sr-Latn-RS" sz="2400" dirty="0"/>
          </a:p>
          <a:p>
            <a:endParaRPr lang="sr-Latn-RS" sz="2400" dirty="0"/>
          </a:p>
          <a:p>
            <a:endParaRPr lang="sr-Latn-RS" sz="2400" dirty="0"/>
          </a:p>
          <a:p>
            <a:pPr marL="0" indent="0">
              <a:buNone/>
            </a:pPr>
            <a:endParaRPr lang="sr-Latn-RS" sz="2400" dirty="0"/>
          </a:p>
          <a:p>
            <a:pPr marL="0" indent="0">
              <a:buNone/>
            </a:pPr>
            <a:endParaRPr lang="sr-Latn-RS" sz="2400" dirty="0"/>
          </a:p>
          <a:p>
            <a:pPr marL="0" indent="0">
              <a:buNone/>
            </a:pPr>
            <a:r>
              <a:rPr lang="en-US" sz="2400" dirty="0"/>
              <a:t>Affinity labels or substrate analogs are structurally similar to the enzyme’s substrate but inhibit the enzyme by covalently modifying an amino acid in the active site.</a:t>
            </a:r>
            <a:endParaRPr lang="en-US" sz="2400" dirty="0"/>
          </a:p>
          <a:p>
            <a:pPr marL="0" indent="0">
              <a:buNone/>
            </a:pPr>
            <a:r>
              <a:rPr lang="sr-Latn-RS" sz="2000" dirty="0"/>
              <a:t>Example:</a:t>
            </a:r>
            <a:endParaRPr lang="sr-Latn-RS" sz="2000" dirty="0"/>
          </a:p>
          <a:p>
            <a:pPr marL="0" indent="0">
              <a:buNone/>
            </a:pPr>
            <a:r>
              <a:rPr lang="en-US" sz="2000" dirty="0" err="1"/>
              <a:t>Tosyl</a:t>
            </a:r>
            <a:r>
              <a:rPr lang="en-US" sz="2000" dirty="0"/>
              <a:t>-l-phenylalanine chloromethyl ketone (TPCK) is a reactive analog of the normal substrate for the enzyme chymotrypsin. (B) TPCK binds at the chymotrypsin active site and modifies an essential histidine residue</a:t>
            </a:r>
            <a:endParaRPr lang="en-US" sz="2000" dirty="0"/>
          </a:p>
        </p:txBody>
      </p:sp>
      <p:pic>
        <p:nvPicPr>
          <p:cNvPr id="4" name="Picture 3"/>
          <p:cNvPicPr>
            <a:picLocks noChangeAspect="1"/>
          </p:cNvPicPr>
          <p:nvPr/>
        </p:nvPicPr>
        <p:blipFill>
          <a:blip r:embed="rId1"/>
          <a:stretch>
            <a:fillRect/>
          </a:stretch>
        </p:blipFill>
        <p:spPr>
          <a:xfrm>
            <a:off x="2945423" y="140678"/>
            <a:ext cx="5345723" cy="4123836"/>
          </a:xfrm>
          <a:prstGeom prst="rect">
            <a:avLst/>
          </a:prstGeo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733912"/>
          </a:xfrm>
        </p:spPr>
        <p:txBody>
          <a:bodyPr>
            <a:normAutofit fontScale="90000"/>
          </a:bodyPr>
          <a:lstStyle/>
          <a:p>
            <a:pPr algn="ctr"/>
            <a:br>
              <a:rPr lang="sr-Latn-RS" sz="3600" b="1" i="1" dirty="0">
                <a:solidFill>
                  <a:srgbClr val="C00000"/>
                </a:solidFill>
              </a:rPr>
            </a:br>
            <a:br>
              <a:rPr lang="sr-Latn-RS" sz="3600" b="1" i="1" dirty="0">
                <a:solidFill>
                  <a:srgbClr val="C00000"/>
                </a:solidFill>
              </a:rPr>
            </a:br>
            <a:r>
              <a:rPr lang="en-US" sz="3600" b="1" i="1" dirty="0">
                <a:solidFill>
                  <a:srgbClr val="C00000"/>
                </a:solidFill>
              </a:rPr>
              <a:t>Clinical insight</a:t>
            </a:r>
            <a:br>
              <a:rPr lang="en-US" dirty="0"/>
            </a:br>
            <a:endParaRPr lang="en-US" dirty="0"/>
          </a:p>
        </p:txBody>
      </p:sp>
      <p:sp>
        <p:nvSpPr>
          <p:cNvPr id="3" name="Content Placeholder 2"/>
          <p:cNvSpPr>
            <a:spLocks noGrp="1"/>
          </p:cNvSpPr>
          <p:nvPr>
            <p:ph sz="half" idx="1"/>
          </p:nvPr>
        </p:nvSpPr>
        <p:spPr>
          <a:xfrm>
            <a:off x="838200" y="1239715"/>
            <a:ext cx="6547338" cy="4937248"/>
          </a:xfrm>
        </p:spPr>
        <p:txBody>
          <a:bodyPr>
            <a:normAutofit/>
          </a:bodyPr>
          <a:lstStyle/>
          <a:p>
            <a:pPr marL="0" indent="0">
              <a:buNone/>
            </a:pPr>
            <a:endParaRPr lang="sr-Latn-RS" sz="2400" dirty="0"/>
          </a:p>
          <a:p>
            <a:pPr marL="0" indent="0">
              <a:buNone/>
            </a:pPr>
            <a:endParaRPr lang="sr-Latn-RS" sz="2400" dirty="0"/>
          </a:p>
          <a:p>
            <a:pPr marL="0" indent="0">
              <a:buNone/>
            </a:pPr>
            <a:r>
              <a:rPr lang="sr-Latn-RS" sz="2400" dirty="0"/>
              <a:t>Penicillin irreversibly inactivate a key enyzyme in bacterial cell-wall synthetisis</a:t>
            </a:r>
            <a:endParaRPr lang="sr-Latn-RS" sz="2400" dirty="0"/>
          </a:p>
          <a:p>
            <a:pPr marL="0" indent="0">
              <a:buNone/>
            </a:pPr>
            <a:r>
              <a:rPr lang="en-US" sz="2400" dirty="0"/>
              <a:t>Penicillin is an antibiotic that consists of thiazolidine ring fused to a very reactive β-lactam ring. </a:t>
            </a:r>
            <a:endParaRPr lang="en-US" sz="2400" dirty="0"/>
          </a:p>
          <a:p>
            <a:pPr marL="0" indent="0">
              <a:buNone/>
            </a:pPr>
            <a:r>
              <a:rPr lang="en-US" sz="2400" dirty="0"/>
              <a:t>Penicillin inhibits the formation of cell walls in certain bacteria such as S. aureus.</a:t>
            </a:r>
            <a:endParaRPr lang="sr-Latn-RS" sz="2400" dirty="0"/>
          </a:p>
          <a:p>
            <a:pPr marL="0" indent="0">
              <a:buNone/>
            </a:pPr>
            <a:r>
              <a:rPr lang="en-US" sz="2400" dirty="0"/>
              <a:t>.</a:t>
            </a:r>
            <a:endParaRPr lang="en-US" sz="2400" dirty="0"/>
          </a:p>
          <a:p>
            <a:pPr marL="0" indent="0">
              <a:buNone/>
            </a:pPr>
            <a:endParaRPr lang="en-US" sz="2400" dirty="0"/>
          </a:p>
          <a:p>
            <a:pPr marL="0" indent="0">
              <a:buNone/>
            </a:pPr>
            <a:endParaRPr lang="en-US" sz="2400" dirty="0"/>
          </a:p>
          <a:p>
            <a:pPr marL="0" indent="0">
              <a:buNone/>
            </a:pPr>
            <a:endParaRPr lang="en-US" dirty="0"/>
          </a:p>
        </p:txBody>
      </p:sp>
      <p:pic>
        <p:nvPicPr>
          <p:cNvPr id="5" name="Content Placeholder 4"/>
          <p:cNvPicPr>
            <a:picLocks noGrp="1" noChangeAspect="1"/>
          </p:cNvPicPr>
          <p:nvPr>
            <p:ph sz="half" idx="2"/>
          </p:nvPr>
        </p:nvPicPr>
        <p:blipFill>
          <a:blip r:embed="rId1"/>
          <a:stretch>
            <a:fillRect/>
          </a:stretch>
        </p:blipFill>
        <p:spPr>
          <a:xfrm>
            <a:off x="7754815" y="1889614"/>
            <a:ext cx="4173415" cy="3637450"/>
          </a:xfrm>
          <a:prstGeom prst="rect">
            <a:avLst/>
          </a:prstGeom>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315912"/>
          </a:xfrm>
        </p:spPr>
        <p:txBody>
          <a:bodyPr>
            <a:normAutofit fontScale="90000"/>
          </a:bodyPr>
          <a:lstStyle/>
          <a:p>
            <a:r>
              <a:rPr lang="sr-Latn-RS" dirty="0"/>
              <a:t> </a:t>
            </a:r>
            <a:br>
              <a:rPr lang="sr-Latn-RS" dirty="0"/>
            </a:br>
            <a:endParaRPr lang="en-US" dirty="0"/>
          </a:p>
        </p:txBody>
      </p:sp>
      <p:sp>
        <p:nvSpPr>
          <p:cNvPr id="3" name="Content Placeholder 2"/>
          <p:cNvSpPr>
            <a:spLocks noGrp="1"/>
          </p:cNvSpPr>
          <p:nvPr>
            <p:ph sz="half" idx="1"/>
          </p:nvPr>
        </p:nvSpPr>
        <p:spPr>
          <a:xfrm>
            <a:off x="838200" y="1301262"/>
            <a:ext cx="5181600" cy="4875701"/>
          </a:xfrm>
        </p:spPr>
        <p:txBody>
          <a:bodyPr>
            <a:normAutofit/>
          </a:bodyPr>
          <a:lstStyle/>
          <a:p>
            <a:pPr marL="0" indent="0">
              <a:buNone/>
            </a:pPr>
            <a:r>
              <a:rPr lang="en-US" sz="2000" dirty="0"/>
              <a:t>The cell wall of S. aureus is constructed from the molecule peptidoglycan, which is a linear polysaccharide chain cross-linked by short peptides</a:t>
            </a:r>
            <a:endParaRPr lang="sr-Latn-RS" sz="2000" dirty="0"/>
          </a:p>
          <a:p>
            <a:pPr marL="0" indent="0">
              <a:buNone/>
            </a:pPr>
            <a:r>
              <a:rPr lang="en-US" sz="2000" dirty="0" err="1"/>
              <a:t>Glycopeptide</a:t>
            </a:r>
            <a:r>
              <a:rPr lang="en-US" sz="2000" dirty="0"/>
              <a:t> transpeptidase catalyzes the peptide cross-links.</a:t>
            </a:r>
            <a:endParaRPr lang="en-US" sz="2000" dirty="0"/>
          </a:p>
          <a:p>
            <a:pPr marL="0" indent="0">
              <a:buNone/>
            </a:pPr>
            <a:r>
              <a:rPr lang="en-US" sz="2000" dirty="0"/>
              <a:t>The transpeptidase reaction proceeds through an acyl-enzyme intermediate.</a:t>
            </a:r>
            <a:endParaRPr lang="en-US" sz="2000" dirty="0"/>
          </a:p>
          <a:p>
            <a:pPr marL="0" indent="0">
              <a:buNone/>
            </a:pPr>
            <a:r>
              <a:rPr lang="en-US" sz="2000" dirty="0"/>
              <a:t>When penicillin binds to the peptidase, a serine residue at the active site attacks the carbonyl carbon of the lactam ring as if penicillin were a substrate.</a:t>
            </a:r>
            <a:endParaRPr lang="en-US" sz="2000" dirty="0"/>
          </a:p>
          <a:p>
            <a:pPr marL="0" indent="0">
              <a:buNone/>
            </a:pPr>
            <a:r>
              <a:rPr lang="en-US" sz="2000" dirty="0"/>
              <a:t>A </a:t>
            </a:r>
            <a:r>
              <a:rPr lang="en-US" sz="2000" dirty="0" err="1"/>
              <a:t>pencinillinoyl</a:t>
            </a:r>
            <a:r>
              <a:rPr lang="en-US" sz="2000" dirty="0"/>
              <a:t>-serine derivative is formed which is inactive and very stable.</a:t>
            </a:r>
            <a:endParaRPr lang="en-US" sz="2000" dirty="0"/>
          </a:p>
          <a:p>
            <a:endParaRPr lang="en-US" dirty="0"/>
          </a:p>
        </p:txBody>
      </p:sp>
      <p:pic>
        <p:nvPicPr>
          <p:cNvPr id="5" name="Content Placeholder 4"/>
          <p:cNvPicPr>
            <a:picLocks noGrp="1" noChangeAspect="1"/>
          </p:cNvPicPr>
          <p:nvPr>
            <p:ph sz="half" idx="2"/>
          </p:nvPr>
        </p:nvPicPr>
        <p:blipFill>
          <a:blip r:embed="rId1"/>
          <a:stretch>
            <a:fillRect/>
          </a:stretch>
        </p:blipFill>
        <p:spPr>
          <a:xfrm>
            <a:off x="6172200" y="1820008"/>
            <a:ext cx="5556738" cy="3417552"/>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pPr algn="ctr"/>
            <a:r>
              <a:rPr lang="sr-Latn-RS" sz="3600" dirty="0"/>
              <a:t>OUTLINE</a:t>
            </a:r>
            <a:endParaRPr lang="en-US" sz="3600" dirty="0"/>
          </a:p>
        </p:txBody>
      </p:sp>
      <p:sp>
        <p:nvSpPr>
          <p:cNvPr id="5" name="Content Placeholder 4"/>
          <p:cNvSpPr>
            <a:spLocks noGrp="1"/>
          </p:cNvSpPr>
          <p:nvPr>
            <p:ph idx="1"/>
          </p:nvPr>
        </p:nvSpPr>
        <p:spPr/>
        <p:txBody>
          <a:bodyPr/>
          <a:lstStyle/>
          <a:p>
            <a:r>
              <a:rPr lang="sr-Latn-RS" dirty="0"/>
              <a:t>Enzyme inhibition</a:t>
            </a:r>
            <a:endParaRPr lang="sr-Latn-RS" dirty="0"/>
          </a:p>
          <a:p>
            <a:pPr lvl="1"/>
            <a:r>
              <a:rPr lang="sr-Latn-RS" dirty="0"/>
              <a:t>Reversible inhibition</a:t>
            </a:r>
            <a:endParaRPr lang="sr-Latn-RS" dirty="0"/>
          </a:p>
          <a:p>
            <a:pPr lvl="1"/>
            <a:r>
              <a:rPr lang="sr-Latn-RS" dirty="0"/>
              <a:t>Irreversible inhibition</a:t>
            </a:r>
            <a:endParaRPr lang="sr-Latn-RS" dirty="0"/>
          </a:p>
          <a:p>
            <a:r>
              <a:rPr lang="sr-Latn-RS" dirty="0"/>
              <a:t>Enzyme regulation</a:t>
            </a:r>
            <a:endParaRPr lang="sr-Latn-RS" dirty="0"/>
          </a:p>
          <a:p>
            <a:pPr lvl="1"/>
            <a:r>
              <a:rPr lang="en-US" dirty="0"/>
              <a:t>Control of the enzyme availability</a:t>
            </a:r>
            <a:endParaRPr lang="sr-Latn-RS" dirty="0"/>
          </a:p>
          <a:p>
            <a:pPr lvl="1"/>
            <a:r>
              <a:rPr lang="sr-Latn-RS" dirty="0"/>
              <a:t>Alosteric regulation</a:t>
            </a:r>
            <a:endParaRPr lang="sr-Latn-RS" dirty="0"/>
          </a:p>
          <a:p>
            <a:pPr lvl="1"/>
            <a:r>
              <a:rPr lang="sr-Latn-RS" dirty="0"/>
              <a:t>Covalent modification</a:t>
            </a:r>
            <a:endParaRPr lang="sr-Latn-RS" dirty="0"/>
          </a:p>
          <a:p>
            <a:r>
              <a:rPr lang="sr-Latn-RS" dirty="0"/>
              <a:t>Clinical enzymology</a:t>
            </a:r>
            <a:endParaRPr lang="sr-Latn-RS" dirty="0"/>
          </a:p>
          <a:p>
            <a:endParaRPr lang="en-US"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pPr algn="ctr"/>
            <a:r>
              <a:rPr lang="sr-Latn-RS" sz="3600" dirty="0">
                <a:solidFill>
                  <a:srgbClr val="C00000"/>
                </a:solidFill>
              </a:rPr>
              <a:t>Enzyme regulation</a:t>
            </a:r>
            <a:endParaRPr lang="en-US" sz="3600" dirty="0">
              <a:solidFill>
                <a:srgbClr val="C00000"/>
              </a:solidFill>
            </a:endParaRPr>
          </a:p>
        </p:txBody>
      </p:sp>
      <p:sp>
        <p:nvSpPr>
          <p:cNvPr id="6" name="Content Placeholder 5"/>
          <p:cNvSpPr>
            <a:spLocks noGrp="1"/>
          </p:cNvSpPr>
          <p:nvPr>
            <p:ph idx="1"/>
          </p:nvPr>
        </p:nvSpPr>
        <p:spPr/>
        <p:txBody>
          <a:bodyPr>
            <a:normAutofit/>
          </a:bodyPr>
          <a:lstStyle/>
          <a:p>
            <a:pPr marL="0" indent="0">
              <a:buNone/>
            </a:pPr>
            <a:r>
              <a:rPr lang="sr-Latn-RS" dirty="0"/>
              <a:t>E</a:t>
            </a:r>
            <a:r>
              <a:rPr lang="en-US" dirty="0" err="1"/>
              <a:t>nzymatic</a:t>
            </a:r>
            <a:r>
              <a:rPr lang="en-US" dirty="0"/>
              <a:t> catalytic activity </a:t>
            </a:r>
            <a:r>
              <a:rPr lang="sr-Latn-RS" dirty="0"/>
              <a:t>need to be regulaed in order to</a:t>
            </a:r>
            <a:r>
              <a:rPr lang="en-US" dirty="0"/>
              <a:t>: </a:t>
            </a:r>
            <a:endParaRPr lang="en-US" dirty="0"/>
          </a:p>
          <a:p>
            <a:pPr lvl="1"/>
            <a:r>
              <a:rPr lang="sr-Latn-RS" dirty="0"/>
              <a:t> </a:t>
            </a:r>
            <a:r>
              <a:rPr lang="en-US" dirty="0"/>
              <a:t>Coordinate metabolic processes</a:t>
            </a:r>
            <a:endParaRPr lang="en-US" dirty="0"/>
          </a:p>
          <a:p>
            <a:pPr lvl="1"/>
            <a:r>
              <a:rPr lang="en-US" dirty="0"/>
              <a:t> Promote adaptations to environmental changes </a:t>
            </a:r>
            <a:endParaRPr lang="en-US" dirty="0"/>
          </a:p>
          <a:p>
            <a:pPr lvl="1"/>
            <a:r>
              <a:rPr lang="en-US" dirty="0"/>
              <a:t> Growth and complete the living cycle in the correct way</a:t>
            </a:r>
            <a:endParaRPr lang="en-US" dirty="0"/>
          </a:p>
          <a:p>
            <a:endParaRPr lang="en-US" dirty="0"/>
          </a:p>
          <a:p>
            <a:pPr marL="0" indent="0">
              <a:buNone/>
            </a:pPr>
            <a:r>
              <a:rPr lang="en-US" dirty="0"/>
              <a:t>Two mechanisms of regulation:</a:t>
            </a:r>
            <a:endParaRPr lang="en-US" dirty="0"/>
          </a:p>
          <a:p>
            <a:pPr marL="0" indent="0">
              <a:buNone/>
            </a:pPr>
            <a:r>
              <a:rPr lang="en-US" dirty="0"/>
              <a:t>	1. Control of the enzyme availability</a:t>
            </a:r>
            <a:endParaRPr lang="en-US" dirty="0"/>
          </a:p>
          <a:p>
            <a:pPr marL="0" indent="0">
              <a:buNone/>
            </a:pPr>
            <a:r>
              <a:rPr lang="en-US" dirty="0"/>
              <a:t>	2.</a:t>
            </a:r>
            <a:r>
              <a:rPr lang="sr-Latn-RS" dirty="0"/>
              <a:t> </a:t>
            </a:r>
            <a:r>
              <a:rPr lang="en-US" dirty="0"/>
              <a:t>Control of the enzymatic activity, by means of modifications of </a:t>
            </a:r>
            <a:r>
              <a:rPr lang="sr-Latn-RS" dirty="0"/>
              <a:t>	    </a:t>
            </a:r>
            <a:r>
              <a:rPr lang="en-US" dirty="0"/>
              <a:t>the conformation or structure</a:t>
            </a:r>
            <a:endParaRPr lang="en-US" dirty="0"/>
          </a:p>
          <a:p>
            <a:endParaRPr lang="en-US"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059229"/>
          </a:xfrm>
        </p:spPr>
        <p:txBody>
          <a:bodyPr>
            <a:normAutofit fontScale="90000"/>
          </a:bodyPr>
          <a:lstStyle/>
          <a:p>
            <a:pPr algn="ctr"/>
            <a:r>
              <a:rPr lang="en-US" dirty="0"/>
              <a:t>Control of the enzyme availability</a:t>
            </a:r>
            <a:br>
              <a:rPr lang="en-US" dirty="0"/>
            </a:br>
            <a:endParaRPr lang="en-US" dirty="0"/>
          </a:p>
        </p:txBody>
      </p:sp>
      <p:sp>
        <p:nvSpPr>
          <p:cNvPr id="3" name="Content Placeholder 2"/>
          <p:cNvSpPr>
            <a:spLocks noGrp="1"/>
          </p:cNvSpPr>
          <p:nvPr>
            <p:ph idx="1"/>
          </p:nvPr>
        </p:nvSpPr>
        <p:spPr>
          <a:xfrm>
            <a:off x="838200" y="1345223"/>
            <a:ext cx="10515600" cy="4831740"/>
          </a:xfrm>
        </p:spPr>
        <p:txBody>
          <a:bodyPr>
            <a:normAutofit/>
          </a:bodyPr>
          <a:lstStyle/>
          <a:p>
            <a:pPr marL="0" indent="0">
              <a:buNone/>
            </a:pPr>
            <a:r>
              <a:rPr lang="sr-Latn-RS" sz="2400" dirty="0"/>
              <a:t>T</a:t>
            </a:r>
            <a:r>
              <a:rPr lang="en-US" sz="2400" dirty="0"/>
              <a:t>he concentrations of many other enzymes are subject to dynamic shifts in response to hormonal, dietary, pathologic, and other factors that may affect the overall rate constants for their synthesis (</a:t>
            </a:r>
            <a:r>
              <a:rPr lang="en-US" sz="2400" dirty="0" err="1"/>
              <a:t>ks</a:t>
            </a:r>
            <a:r>
              <a:rPr lang="en-US" sz="2400" dirty="0"/>
              <a:t> ), degradation (</a:t>
            </a:r>
            <a:r>
              <a:rPr lang="en-US" sz="2400" dirty="0" err="1"/>
              <a:t>kdeg</a:t>
            </a:r>
            <a:r>
              <a:rPr lang="en-US" sz="2400" dirty="0"/>
              <a:t> ), or both.</a:t>
            </a:r>
            <a:endParaRPr lang="sr-Latn-RS" sz="2400" dirty="0"/>
          </a:p>
          <a:p>
            <a:pPr marL="0" indent="0">
              <a:lnSpc>
                <a:spcPct val="100000"/>
              </a:lnSpc>
              <a:buNone/>
            </a:pPr>
            <a:r>
              <a:rPr lang="en-US" sz="2400" dirty="0"/>
              <a:t>The synthesis of certain enzymes depends on the presence of </a:t>
            </a:r>
            <a:r>
              <a:rPr lang="en-US" sz="2400" b="1" dirty="0">
                <a:solidFill>
                  <a:srgbClr val="C00000"/>
                </a:solidFill>
              </a:rPr>
              <a:t>inducers</a:t>
            </a:r>
            <a:r>
              <a:rPr lang="en-US" sz="2400" dirty="0"/>
              <a:t>,</a:t>
            </a:r>
            <a:r>
              <a:rPr lang="sr-Latn-RS" sz="2400" dirty="0"/>
              <a:t> </a:t>
            </a:r>
            <a:r>
              <a:rPr lang="en-US" sz="2400" dirty="0"/>
              <a:t>typically substrates</a:t>
            </a:r>
            <a:r>
              <a:rPr lang="sr-Latn-RS" sz="2400" dirty="0"/>
              <a:t> </a:t>
            </a:r>
            <a:r>
              <a:rPr lang="en-US" sz="2400" dirty="0"/>
              <a:t>s or structurally related compounds that stimulate the transcription of the gene that encodes them or </a:t>
            </a:r>
            <a:r>
              <a:rPr lang="en-US" sz="2400" b="1" dirty="0">
                <a:solidFill>
                  <a:srgbClr val="C00000"/>
                </a:solidFill>
              </a:rPr>
              <a:t>transcription factors</a:t>
            </a:r>
            <a:endParaRPr lang="sr-Latn-RS" sz="2400" b="1" dirty="0">
              <a:solidFill>
                <a:srgbClr val="C00000"/>
              </a:solidFill>
            </a:endParaRPr>
          </a:p>
          <a:p>
            <a:pPr marL="0" indent="0">
              <a:lnSpc>
                <a:spcPct val="100000"/>
              </a:lnSpc>
              <a:buNone/>
            </a:pPr>
            <a:r>
              <a:rPr lang="sr-Latn-RS" sz="2400" dirty="0"/>
              <a:t>E</a:t>
            </a:r>
            <a:r>
              <a:rPr lang="en-US" sz="2400" dirty="0" err="1"/>
              <a:t>xcess</a:t>
            </a:r>
            <a:r>
              <a:rPr lang="en-US" sz="2400" dirty="0"/>
              <a:t> of a metabolite may curtail synthesis of its cognate enzyme via </a:t>
            </a:r>
            <a:r>
              <a:rPr lang="en-US" sz="2400" b="1" dirty="0">
                <a:solidFill>
                  <a:srgbClr val="C00000"/>
                </a:solidFill>
              </a:rPr>
              <a:t>repression</a:t>
            </a:r>
            <a:endParaRPr lang="sr-Latn-RS" sz="2400" b="1" dirty="0">
              <a:solidFill>
                <a:srgbClr val="C00000"/>
              </a:solidFill>
            </a:endParaRPr>
          </a:p>
          <a:p>
            <a:pPr marL="0" indent="0">
              <a:lnSpc>
                <a:spcPct val="100000"/>
              </a:lnSpc>
              <a:buNone/>
            </a:pPr>
            <a:r>
              <a:rPr lang="en-US" sz="2400" dirty="0"/>
              <a:t>The </a:t>
            </a:r>
            <a:r>
              <a:rPr lang="en-US" sz="2400" dirty="0">
                <a:solidFill>
                  <a:srgbClr val="C00000"/>
                </a:solidFill>
              </a:rPr>
              <a:t>ubiquitin-proteasome</a:t>
            </a:r>
            <a:r>
              <a:rPr lang="en-US" sz="2400" dirty="0"/>
              <a:t> pathway is responsible both for the regulated degradation of selected cellular proteins</a:t>
            </a:r>
            <a:endParaRPr lang="en-US" sz="2400" b="1" dirty="0">
              <a:solidFill>
                <a:srgbClr val="C00000"/>
              </a:solidFill>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3600" dirty="0"/>
              <a:t>Control of the enzyme availability</a:t>
            </a:r>
            <a:endParaRPr lang="en-US" sz="3600" dirty="0"/>
          </a:p>
        </p:txBody>
      </p:sp>
      <p:sp>
        <p:nvSpPr>
          <p:cNvPr id="3" name="Content Placeholder 2"/>
          <p:cNvSpPr>
            <a:spLocks noGrp="1"/>
          </p:cNvSpPr>
          <p:nvPr>
            <p:ph idx="1"/>
          </p:nvPr>
        </p:nvSpPr>
        <p:spPr/>
        <p:txBody>
          <a:bodyPr/>
          <a:lstStyle/>
          <a:p>
            <a:pPr marL="0" indent="0">
              <a:buNone/>
            </a:pPr>
            <a:r>
              <a:rPr lang="sr-Latn-RS" dirty="0"/>
              <a:t>I</a:t>
            </a:r>
            <a:r>
              <a:rPr lang="en-US" dirty="0" err="1"/>
              <a:t>nduction</a:t>
            </a:r>
            <a:r>
              <a:rPr lang="en-US" dirty="0"/>
              <a:t> of protein synthesis is a complex multistep process that typically requires hours to produce significant changes in overall enzyme level</a:t>
            </a:r>
            <a:endParaRPr lang="sr-Latn-RS" dirty="0"/>
          </a:p>
          <a:p>
            <a:pPr marL="0" indent="0">
              <a:buNone/>
            </a:pPr>
            <a:r>
              <a:rPr lang="en-US" dirty="0"/>
              <a:t>By contrast, changes in intrinsic catalytic efficiency triggered by binding of dissociable ligands (allosteric regulation) or by covalent modification occur within fractions of seconds</a:t>
            </a:r>
            <a:endParaRPr lang="sr-Latn-RS" dirty="0"/>
          </a:p>
          <a:p>
            <a:pPr marL="0" indent="0">
              <a:buNone/>
            </a:pPr>
            <a:r>
              <a:rPr lang="en-US" dirty="0"/>
              <a:t>Consequently, changes in protein level generally dominate when meeting long-term adaptive requirements, whereas changes in catalytic efficiency are favored for rapid and transient alterations in metabolite flux.</a:t>
            </a:r>
            <a:endParaRPr lang="en-US"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sr-Latn-RS" sz="3600" dirty="0"/>
              <a:t>Control of enzymatic activity</a:t>
            </a:r>
            <a:endParaRPr lang="en-US" sz="3600" dirty="0"/>
          </a:p>
        </p:txBody>
      </p:sp>
      <p:sp>
        <p:nvSpPr>
          <p:cNvPr id="3" name="Content Placeholder 2"/>
          <p:cNvSpPr>
            <a:spLocks noGrp="1"/>
          </p:cNvSpPr>
          <p:nvPr>
            <p:ph idx="1"/>
          </p:nvPr>
        </p:nvSpPr>
        <p:spPr/>
        <p:txBody>
          <a:bodyPr/>
          <a:lstStyle/>
          <a:p>
            <a:r>
              <a:rPr lang="sr-Latn-RS" dirty="0"/>
              <a:t>Alosteric regulation</a:t>
            </a:r>
            <a:endParaRPr lang="sr-Latn-RS" dirty="0"/>
          </a:p>
          <a:p>
            <a:r>
              <a:rPr lang="sr-Latn-RS" dirty="0"/>
              <a:t>Covalent modification (phosphorylation and proteolysis)</a:t>
            </a:r>
            <a:endParaRPr lang="sr-Latn-RS" dirty="0"/>
          </a:p>
          <a:p>
            <a:endParaRPr lang="en-US"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sr-Latn-RS" sz="3600" dirty="0"/>
              <a:t>Alosteric regulation</a:t>
            </a:r>
            <a:endParaRPr lang="en-US" sz="3600" dirty="0"/>
          </a:p>
        </p:txBody>
      </p:sp>
      <p:sp>
        <p:nvSpPr>
          <p:cNvPr id="3" name="Content Placeholder 2"/>
          <p:cNvSpPr>
            <a:spLocks noGrp="1"/>
          </p:cNvSpPr>
          <p:nvPr>
            <p:ph idx="1"/>
          </p:nvPr>
        </p:nvSpPr>
        <p:spPr/>
        <p:txBody>
          <a:bodyPr>
            <a:normAutofit/>
          </a:bodyPr>
          <a:lstStyle/>
          <a:p>
            <a:r>
              <a:rPr lang="sr-Latn-RS" dirty="0"/>
              <a:t>Alosteric enzymes are subject to alosteric regulation</a:t>
            </a:r>
            <a:endParaRPr lang="sr-Latn-RS" dirty="0"/>
          </a:p>
          <a:p>
            <a:r>
              <a:rPr lang="sr-Latn-RS" dirty="0"/>
              <a:t>Alosteric enzyme is o</a:t>
            </a:r>
            <a:r>
              <a:rPr lang="en-US" dirty="0" err="1"/>
              <a:t>ligomeric</a:t>
            </a:r>
            <a:r>
              <a:rPr lang="en-US" dirty="0"/>
              <a:t> organization (more than one active site and more than one effector-binding site)</a:t>
            </a:r>
            <a:endParaRPr lang="en-US" dirty="0"/>
          </a:p>
          <a:p>
            <a:r>
              <a:rPr lang="en-US" dirty="0"/>
              <a:t>The regulatory effects exerted on the enzyme’s activity are achieved by conformational changes occurring in the protein when effector metabolites bind</a:t>
            </a:r>
            <a:endParaRPr lang="sr-Latn-RS" dirty="0"/>
          </a:p>
          <a:p>
            <a:r>
              <a:rPr lang="en-US" dirty="0"/>
              <a:t>Conformational states for a protein (monomer):</a:t>
            </a:r>
            <a:endParaRPr lang="en-US" dirty="0"/>
          </a:p>
          <a:p>
            <a:pPr marL="457200" lvl="1" indent="0">
              <a:buNone/>
            </a:pPr>
            <a:r>
              <a:rPr lang="en-US" i="1" dirty="0"/>
              <a:t>Taut state (T): </a:t>
            </a:r>
            <a:r>
              <a:rPr lang="en-US" dirty="0"/>
              <a:t>Low substrate affinity </a:t>
            </a:r>
            <a:endParaRPr lang="en-US" dirty="0"/>
          </a:p>
          <a:p>
            <a:pPr marL="457200" lvl="1" indent="0">
              <a:buNone/>
            </a:pPr>
            <a:r>
              <a:rPr lang="en-US" i="1" dirty="0"/>
              <a:t>Relaxed state (R) </a:t>
            </a:r>
            <a:r>
              <a:rPr lang="en-US" dirty="0"/>
              <a:t>: High substrate affinity</a:t>
            </a:r>
            <a:endParaRPr lang="en-US" dirty="0"/>
          </a:p>
          <a:p>
            <a:endParaRPr lang="en-US" dirty="0"/>
          </a:p>
          <a:p>
            <a:endParaRPr lang="en-US"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sr-Latn-RS" sz="3600" dirty="0"/>
              <a:t>Alosteric regulation</a:t>
            </a:r>
            <a:endParaRPr lang="en-US" sz="3600" dirty="0"/>
          </a:p>
        </p:txBody>
      </p:sp>
      <p:sp>
        <p:nvSpPr>
          <p:cNvPr id="3" name="Content Placeholder 2"/>
          <p:cNvSpPr>
            <a:spLocks noGrp="1"/>
          </p:cNvSpPr>
          <p:nvPr>
            <p:ph idx="1"/>
          </p:nvPr>
        </p:nvSpPr>
        <p:spPr/>
        <p:txBody>
          <a:bodyPr>
            <a:normAutofit lnSpcReduction="10000"/>
          </a:bodyPr>
          <a:lstStyle/>
          <a:p>
            <a:pPr marL="0" indent="0">
              <a:buNone/>
            </a:pPr>
            <a:r>
              <a:rPr lang="en-US" dirty="0"/>
              <a:t>Allosteric enzymes </a:t>
            </a:r>
            <a:endParaRPr lang="en-US" dirty="0"/>
          </a:p>
          <a:p>
            <a:r>
              <a:rPr lang="en-US" dirty="0"/>
              <a:t>bind with a regulator molecule at the allosteric site that is different from the active site.</a:t>
            </a:r>
            <a:endParaRPr lang="en-US" dirty="0"/>
          </a:p>
          <a:p>
            <a:r>
              <a:rPr lang="sr-Latn-RS" dirty="0"/>
              <a:t>Effector </a:t>
            </a:r>
            <a:r>
              <a:rPr lang="en-US" dirty="0"/>
              <a:t>change the shape of the enzyme, which causes a change in the shape of the active site.</a:t>
            </a:r>
            <a:endParaRPr lang="en-US" dirty="0"/>
          </a:p>
          <a:p>
            <a:r>
              <a:rPr lang="sr-Latn-RS" dirty="0"/>
              <a:t>Effector </a:t>
            </a:r>
            <a:r>
              <a:rPr lang="en-US" dirty="0"/>
              <a:t>can be a </a:t>
            </a:r>
            <a:r>
              <a:rPr lang="en-US" dirty="0">
                <a:solidFill>
                  <a:srgbClr val="C00000"/>
                </a:solidFill>
              </a:rPr>
              <a:t>positive regulator </a:t>
            </a:r>
            <a:r>
              <a:rPr lang="en-US" dirty="0"/>
              <a:t>that changes the shape of the active site to allow the substrate to bind more effectively.</a:t>
            </a:r>
            <a:endParaRPr lang="en-US" dirty="0"/>
          </a:p>
          <a:p>
            <a:r>
              <a:rPr lang="sr-Latn-RS" dirty="0"/>
              <a:t>Effector </a:t>
            </a:r>
            <a:r>
              <a:rPr lang="en-US" dirty="0"/>
              <a:t>can be a </a:t>
            </a:r>
            <a:r>
              <a:rPr lang="en-US" dirty="0">
                <a:solidFill>
                  <a:srgbClr val="C00000"/>
                </a:solidFill>
              </a:rPr>
              <a:t>negative regulator </a:t>
            </a:r>
            <a:r>
              <a:rPr lang="en-US" dirty="0"/>
              <a:t>that changes the shape of the active site to prevent the proper binding of the substrate, which decreases the rate of the catalyzed reaction.</a:t>
            </a:r>
            <a:endParaRPr lang="en-US" dirty="0"/>
          </a:p>
          <a:p>
            <a:endParaRPr lang="en-US"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865798"/>
          </a:xfrm>
        </p:spPr>
        <p:txBody>
          <a:bodyPr>
            <a:normAutofit/>
          </a:bodyPr>
          <a:lstStyle/>
          <a:p>
            <a:pPr algn="ctr"/>
            <a:r>
              <a:rPr lang="sr-Latn-RS" sz="3600" dirty="0"/>
              <a:t>Alosteric regulation </a:t>
            </a:r>
            <a:endParaRPr lang="en-US" sz="3600" dirty="0"/>
          </a:p>
        </p:txBody>
      </p:sp>
      <p:sp>
        <p:nvSpPr>
          <p:cNvPr id="3" name="Content Placeholder 2"/>
          <p:cNvSpPr>
            <a:spLocks noGrp="1"/>
          </p:cNvSpPr>
          <p:nvPr>
            <p:ph idx="1"/>
          </p:nvPr>
        </p:nvSpPr>
        <p:spPr>
          <a:xfrm>
            <a:off x="838200" y="1380392"/>
            <a:ext cx="10515600" cy="5407270"/>
          </a:xfrm>
        </p:spPr>
        <p:txBody>
          <a:bodyPr>
            <a:normAutofit/>
          </a:bodyPr>
          <a:lstStyle/>
          <a:p>
            <a:endParaRPr lang="sr-Latn-RS" dirty="0"/>
          </a:p>
          <a:p>
            <a:pPr marL="0" indent="0">
              <a:buNone/>
            </a:pPr>
            <a:endParaRPr lang="sr-Latn-RS" dirty="0"/>
          </a:p>
          <a:p>
            <a:pPr marL="0" indent="0">
              <a:buNone/>
            </a:pPr>
            <a:endParaRPr lang="sr-Latn-RS" dirty="0"/>
          </a:p>
          <a:p>
            <a:pPr marL="0" indent="0">
              <a:buNone/>
            </a:pPr>
            <a:endParaRPr lang="sr-Latn-RS" dirty="0"/>
          </a:p>
          <a:p>
            <a:pPr marL="0" indent="0">
              <a:buNone/>
            </a:pPr>
            <a:endParaRPr lang="sr-Latn-RS" dirty="0"/>
          </a:p>
          <a:p>
            <a:pPr marL="0" indent="0">
              <a:buNone/>
            </a:pPr>
            <a:endParaRPr lang="sr-Latn-RS" sz="2400" dirty="0"/>
          </a:p>
          <a:p>
            <a:pPr marL="0" indent="0">
              <a:buNone/>
            </a:pPr>
            <a:endParaRPr lang="sr-Latn-RS" sz="2400" dirty="0"/>
          </a:p>
          <a:p>
            <a:pPr marL="0" indent="0">
              <a:buNone/>
            </a:pPr>
            <a:endParaRPr lang="sr-Latn-RS" sz="2400" dirty="0"/>
          </a:p>
          <a:p>
            <a:pPr marL="0" indent="0">
              <a:buNone/>
            </a:pPr>
            <a:endParaRPr lang="sr-Latn-RS" sz="2200" dirty="0"/>
          </a:p>
          <a:p>
            <a:pPr marL="0" indent="0">
              <a:buNone/>
            </a:pPr>
            <a:r>
              <a:rPr lang="en-US" sz="2200" dirty="0"/>
              <a:t>A positive regulator changes the shape of the active site allowing the substrate to bind more effectively and increasing the reaction rate. A negative regulator changes the shape of the active site preventing the binding of the substrate and decreasing the reaction rate</a:t>
            </a:r>
            <a:endParaRPr lang="en-US" sz="2200" dirty="0"/>
          </a:p>
        </p:txBody>
      </p:sp>
      <p:pic>
        <p:nvPicPr>
          <p:cNvPr id="5" name="Picture 4"/>
          <p:cNvPicPr>
            <a:picLocks noChangeAspect="1"/>
          </p:cNvPicPr>
          <p:nvPr/>
        </p:nvPicPr>
        <p:blipFill>
          <a:blip r:embed="rId1"/>
          <a:stretch>
            <a:fillRect/>
          </a:stretch>
        </p:blipFill>
        <p:spPr>
          <a:xfrm>
            <a:off x="2407600" y="1651862"/>
            <a:ext cx="7376799" cy="3554276"/>
          </a:xfrm>
          <a:prstGeom prst="rect">
            <a:avLst/>
          </a:prstGeom>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sr-Latn-RS" sz="3600" dirty="0"/>
              <a:t>Feedback control</a:t>
            </a:r>
            <a:endParaRPr lang="en-US" sz="3600" dirty="0"/>
          </a:p>
        </p:txBody>
      </p:sp>
      <p:sp>
        <p:nvSpPr>
          <p:cNvPr id="3" name="Content Placeholder 2"/>
          <p:cNvSpPr>
            <a:spLocks noGrp="1"/>
          </p:cNvSpPr>
          <p:nvPr>
            <p:ph idx="1"/>
          </p:nvPr>
        </p:nvSpPr>
        <p:spPr/>
        <p:txBody>
          <a:bodyPr/>
          <a:lstStyle/>
          <a:p>
            <a:pPr marL="0" indent="0">
              <a:buNone/>
              <a:defRPr/>
            </a:pPr>
            <a:endParaRPr lang="sr-Latn-RS" dirty="0"/>
          </a:p>
          <a:p>
            <a:pPr marL="0" indent="0">
              <a:buNone/>
              <a:defRPr/>
            </a:pPr>
            <a:r>
              <a:rPr lang="sr-Latn-RS" dirty="0"/>
              <a:t>W</a:t>
            </a:r>
            <a:r>
              <a:rPr lang="en-US" dirty="0"/>
              <a:t>hen the end product level is high</a:t>
            </a:r>
            <a:endParaRPr lang="sr-Latn-RS" dirty="0"/>
          </a:p>
          <a:p>
            <a:pPr>
              <a:defRPr/>
            </a:pPr>
            <a:r>
              <a:rPr lang="en-US" dirty="0"/>
              <a:t>the end product of a series of reactions acts as a negative regulator and binds to the allosteric site.</a:t>
            </a:r>
            <a:endParaRPr lang="en-US" dirty="0"/>
          </a:p>
          <a:p>
            <a:pPr>
              <a:defRPr/>
            </a:pPr>
            <a:r>
              <a:rPr lang="en-US" dirty="0"/>
              <a:t>the substrate cannot bind to the active site, and production of all of the intermediate compounds in the subsequent reaction sequence stops</a:t>
            </a:r>
            <a:endParaRPr lang="en-US"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227" name="Picture 2" descr="figure 12-1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524000" y="2407261"/>
            <a:ext cx="4449883" cy="42573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2228" name="6 CuadroTexto"/>
          <p:cNvSpPr txBox="1">
            <a:spLocks noChangeArrowheads="1"/>
          </p:cNvSpPr>
          <p:nvPr/>
        </p:nvSpPr>
        <p:spPr bwMode="auto">
          <a:xfrm>
            <a:off x="1002323" y="692151"/>
            <a:ext cx="9418027"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endParaRPr lang="sr-Latn-RS" altLang="en-US" sz="2000" dirty="0">
              <a:latin typeface="Arial" panose="020B0604020202020204" pitchFamily="34" charset="0"/>
              <a:cs typeface="Arial" panose="020B0604020202020204" pitchFamily="34" charset="0"/>
            </a:endParaRPr>
          </a:p>
          <a:p>
            <a:pPr eaLnBrk="1" hangingPunct="1"/>
            <a:r>
              <a:rPr lang="en-GB" altLang="en-US" sz="2000" dirty="0">
                <a:latin typeface="Calibri body"/>
                <a:cs typeface="Arial" panose="020B0604020202020204" pitchFamily="34" charset="0"/>
              </a:rPr>
              <a:t>Aspartate </a:t>
            </a:r>
            <a:r>
              <a:rPr lang="en-GB" altLang="en-US" sz="2000" dirty="0" err="1">
                <a:latin typeface="Calibri body"/>
                <a:cs typeface="Arial" panose="020B0604020202020204" pitchFamily="34" charset="0"/>
              </a:rPr>
              <a:t>carbamoyltransferase</a:t>
            </a:r>
            <a:r>
              <a:rPr lang="en-GB" altLang="en-US" sz="2000" dirty="0">
                <a:latin typeface="Calibri body"/>
                <a:cs typeface="Arial" panose="020B0604020202020204" pitchFamily="34" charset="0"/>
              </a:rPr>
              <a:t>: allosteric enzyme</a:t>
            </a:r>
            <a:endParaRPr lang="en-GB" altLang="en-US" sz="2000" dirty="0">
              <a:latin typeface="Calibri body"/>
              <a:cs typeface="Arial" panose="020B0604020202020204" pitchFamily="34" charset="0"/>
            </a:endParaRPr>
          </a:p>
          <a:p>
            <a:pPr eaLnBrk="1" hangingPunct="1"/>
            <a:r>
              <a:rPr lang="en-GB" altLang="en-US" sz="2000" dirty="0">
                <a:latin typeface="Calibri body"/>
                <a:cs typeface="Arial" panose="020B0604020202020204" pitchFamily="34" charset="0"/>
              </a:rPr>
              <a:t>As product accumulates, the rate of the enzymatic reaction decreases (negative effect) </a:t>
            </a:r>
            <a:endParaRPr lang="en-GB" altLang="en-US" sz="2000" dirty="0">
              <a:latin typeface="Calibri body"/>
              <a:cs typeface="Arial" panose="020B0604020202020204" pitchFamily="34" charset="0"/>
            </a:endParaRPr>
          </a:p>
        </p:txBody>
      </p:sp>
      <p:pic>
        <p:nvPicPr>
          <p:cNvPr id="52229" name="Picture 3" descr="D:\biochem\ch11\fi11p36.g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30486" y="2784108"/>
            <a:ext cx="3543300" cy="3503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2230" name="Text Box 3"/>
          <p:cNvSpPr txBox="1">
            <a:spLocks noChangeArrowheads="1"/>
          </p:cNvSpPr>
          <p:nvPr/>
        </p:nvSpPr>
        <p:spPr bwMode="auto">
          <a:xfrm>
            <a:off x="3771900" y="115888"/>
            <a:ext cx="7004051" cy="8166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just" eaLnBrk="1" hangingPunct="1">
              <a:lnSpc>
                <a:spcPct val="145000"/>
              </a:lnSpc>
              <a:spcBef>
                <a:spcPct val="50000"/>
              </a:spcBef>
            </a:pPr>
            <a:r>
              <a:rPr lang="es-ES_tradnl" altLang="en-US" sz="3600" dirty="0" err="1">
                <a:latin typeface="+mj-lt"/>
                <a:cs typeface="Arial" panose="020B0604020202020204" pitchFamily="34" charset="0"/>
              </a:rPr>
              <a:t>Feedback</a:t>
            </a:r>
            <a:r>
              <a:rPr lang="es-ES_tradnl" altLang="en-US" sz="3600" dirty="0">
                <a:latin typeface="+mj-lt"/>
                <a:cs typeface="Arial" panose="020B0604020202020204" pitchFamily="34" charset="0"/>
              </a:rPr>
              <a:t> </a:t>
            </a:r>
            <a:r>
              <a:rPr lang="es-ES_tradnl" altLang="en-US" sz="3600" dirty="0" err="1">
                <a:latin typeface="+mj-lt"/>
                <a:cs typeface="Arial" panose="020B0604020202020204" pitchFamily="34" charset="0"/>
              </a:rPr>
              <a:t>inhibition</a:t>
            </a:r>
            <a:endParaRPr lang="es-ES" altLang="en-US" sz="3600" dirty="0">
              <a:latin typeface="+mj-lt"/>
              <a:cs typeface="Arial" panose="020B0604020202020204" pitchFamily="34" charset="0"/>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250" name="Picture 3" descr="D:\biochem\ch11\fi11p37.gif"/>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667001" y="792164"/>
            <a:ext cx="2422525" cy="5851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3251" name="Picture 2" descr="figure 12-12b"/>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10313" y="392113"/>
            <a:ext cx="3357562" cy="3040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3252" name="Picture 2" descr="figure 12-12c"/>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10314" y="3657601"/>
            <a:ext cx="3386137" cy="305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3253" name="Text Box 4"/>
          <p:cNvSpPr txBox="1">
            <a:spLocks noChangeArrowheads="1"/>
          </p:cNvSpPr>
          <p:nvPr/>
        </p:nvSpPr>
        <p:spPr bwMode="auto">
          <a:xfrm>
            <a:off x="1703389" y="44451"/>
            <a:ext cx="545328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GB" altLang="en-US" sz="2000" dirty="0">
                <a:latin typeface="Calibri body"/>
              </a:rPr>
              <a:t>Aspartate </a:t>
            </a:r>
            <a:r>
              <a:rPr lang="en-GB" altLang="en-US" sz="2000" dirty="0" err="1">
                <a:latin typeface="Calibri body"/>
              </a:rPr>
              <a:t>carbamoyltransferase</a:t>
            </a:r>
            <a:r>
              <a:rPr lang="en-GB" altLang="en-US" sz="2000" dirty="0">
                <a:latin typeface="Calibri body"/>
              </a:rPr>
              <a:t>: allosteric enzyme</a:t>
            </a:r>
            <a:endParaRPr lang="en-GB" altLang="en-US" sz="2000" dirty="0">
              <a:latin typeface="Calibri body"/>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pPr algn="ctr"/>
            <a:r>
              <a:rPr lang="sr-Latn-RS" sz="3600" dirty="0">
                <a:solidFill>
                  <a:srgbClr val="C00000"/>
                </a:solidFill>
              </a:rPr>
              <a:t>Enzyme inhibition</a:t>
            </a:r>
            <a:endParaRPr lang="en-US" sz="3600" dirty="0">
              <a:solidFill>
                <a:srgbClr val="C00000"/>
              </a:solidFill>
            </a:endParaRPr>
          </a:p>
        </p:txBody>
      </p:sp>
      <p:sp>
        <p:nvSpPr>
          <p:cNvPr id="5" name="Content Placeholder 4"/>
          <p:cNvSpPr>
            <a:spLocks noGrp="1"/>
          </p:cNvSpPr>
          <p:nvPr>
            <p:ph idx="1"/>
          </p:nvPr>
        </p:nvSpPr>
        <p:spPr/>
        <p:txBody>
          <a:bodyPr>
            <a:normAutofit/>
          </a:bodyPr>
          <a:lstStyle/>
          <a:p>
            <a:pPr marL="0" indent="0">
              <a:buNone/>
            </a:pPr>
            <a:r>
              <a:rPr lang="sr-Latn-RS" sz="2400" dirty="0"/>
              <a:t>Enzymes can be inhibited by specific molecules</a:t>
            </a:r>
            <a:endParaRPr lang="sr-Latn-RS" sz="2400" dirty="0"/>
          </a:p>
          <a:p>
            <a:pPr marL="0" indent="0">
              <a:buNone/>
            </a:pPr>
            <a:r>
              <a:rPr lang="sr-Latn-RS" sz="2400" dirty="0"/>
              <a:t>Enzymatic activity can be inhibited reversibly or irreversibly (enzyme permanently loses activity)</a:t>
            </a:r>
            <a:endParaRPr lang="sr-Latn-RS" sz="2400" dirty="0"/>
          </a:p>
          <a:p>
            <a:pPr marL="0" indent="0">
              <a:buNone/>
            </a:pPr>
            <a:r>
              <a:rPr lang="sr-Latn-RS" sz="2400" dirty="0"/>
              <a:t>T</a:t>
            </a:r>
            <a:r>
              <a:rPr lang="en-US" sz="2400" dirty="0" err="1"/>
              <a:t>hree</a:t>
            </a:r>
            <a:r>
              <a:rPr lang="en-US" sz="2400" dirty="0"/>
              <a:t> common types of reversible inhibition:</a:t>
            </a:r>
            <a:endParaRPr lang="en-US" sz="2400" dirty="0"/>
          </a:p>
          <a:p>
            <a:r>
              <a:rPr lang="en-US" sz="2400" dirty="0">
                <a:solidFill>
                  <a:srgbClr val="C00000"/>
                </a:solidFill>
              </a:rPr>
              <a:t>Competitive inhibition</a:t>
            </a:r>
            <a:r>
              <a:rPr lang="en-US" sz="2400" dirty="0"/>
              <a:t>: The inhibitor is structurally similar to the substrate and can bind to the active site, preventing the actual substrate from binding.</a:t>
            </a:r>
            <a:endParaRPr lang="en-US" sz="2400" dirty="0"/>
          </a:p>
          <a:p>
            <a:r>
              <a:rPr lang="en-US" sz="2400" dirty="0">
                <a:solidFill>
                  <a:srgbClr val="C00000"/>
                </a:solidFill>
              </a:rPr>
              <a:t>Uncompetitive inhibition</a:t>
            </a:r>
            <a:r>
              <a:rPr lang="en-US" sz="2400" dirty="0"/>
              <a:t>: The inhibitor binds only to the enzyme-substrate complex.</a:t>
            </a:r>
            <a:endParaRPr lang="en-US" sz="2400" dirty="0"/>
          </a:p>
          <a:p>
            <a:r>
              <a:rPr lang="en-US" sz="2400" dirty="0">
                <a:solidFill>
                  <a:srgbClr val="C00000"/>
                </a:solidFill>
              </a:rPr>
              <a:t>Noncompetitive inhibition</a:t>
            </a:r>
            <a:r>
              <a:rPr lang="en-US" sz="2400" dirty="0"/>
              <a:t>: The inhibitor binds either the enzyme or enzyme-substrate complex</a:t>
            </a:r>
            <a:endParaRPr lang="en-US" sz="2400"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593237"/>
          </a:xfrm>
        </p:spPr>
        <p:txBody>
          <a:bodyPr>
            <a:normAutofit/>
          </a:bodyPr>
          <a:lstStyle/>
          <a:p>
            <a:pPr algn="ctr"/>
            <a:r>
              <a:rPr lang="sr-Latn-RS" sz="3600" dirty="0"/>
              <a:t>Feedback control</a:t>
            </a:r>
            <a:endParaRPr lang="en-US" sz="3600" dirty="0"/>
          </a:p>
        </p:txBody>
      </p:sp>
      <p:sp>
        <p:nvSpPr>
          <p:cNvPr id="3" name="Content Placeholder 2"/>
          <p:cNvSpPr>
            <a:spLocks noGrp="1"/>
          </p:cNvSpPr>
          <p:nvPr>
            <p:ph idx="1"/>
          </p:nvPr>
        </p:nvSpPr>
        <p:spPr>
          <a:xfrm>
            <a:off x="838200" y="1134208"/>
            <a:ext cx="10515600" cy="5627077"/>
          </a:xfrm>
        </p:spPr>
        <p:txBody>
          <a:bodyPr/>
          <a:lstStyle/>
          <a:p>
            <a:pPr marL="0" lvl="0" indent="0" fontAlgn="base">
              <a:lnSpc>
                <a:spcPct val="100000"/>
              </a:lnSpc>
              <a:spcBef>
                <a:spcPct val="20000"/>
              </a:spcBef>
              <a:spcAft>
                <a:spcPct val="0"/>
              </a:spcAft>
              <a:buNone/>
              <a:defRPr/>
            </a:pPr>
            <a:r>
              <a:rPr lang="en-US" sz="2000" kern="0" dirty="0">
                <a:solidFill>
                  <a:prstClr val="black"/>
                </a:solidFill>
                <a:latin typeface="Calibri body"/>
                <a:ea typeface="ヒラギノ角ゴ Pro W3" charset="0"/>
              </a:rPr>
              <a:t>In feedback control, when the level of end product is low</a:t>
            </a:r>
            <a:r>
              <a:rPr lang="sr-Latn-RS" sz="2000" kern="0" dirty="0">
                <a:solidFill>
                  <a:prstClr val="black"/>
                </a:solidFill>
                <a:latin typeface="Calibri body"/>
                <a:ea typeface="ヒラギノ角ゴ Pro W3" charset="0"/>
              </a:rPr>
              <a:t>:</a:t>
            </a:r>
            <a:endParaRPr lang="en-US" sz="2000" kern="0" dirty="0">
              <a:solidFill>
                <a:prstClr val="black"/>
              </a:solidFill>
              <a:latin typeface="Calibri body"/>
              <a:ea typeface="ヒラギノ角ゴ Pro W3" charset="0"/>
            </a:endParaRPr>
          </a:p>
          <a:p>
            <a:pPr marL="342900" lvl="0" indent="-342900" fontAlgn="base">
              <a:lnSpc>
                <a:spcPct val="100000"/>
              </a:lnSpc>
              <a:spcBef>
                <a:spcPct val="20000"/>
              </a:spcBef>
              <a:spcAft>
                <a:spcPct val="0"/>
              </a:spcAft>
              <a:defRPr/>
            </a:pPr>
            <a:r>
              <a:rPr lang="en-US" sz="2000" kern="0" dirty="0">
                <a:solidFill>
                  <a:prstClr val="black"/>
                </a:solidFill>
                <a:latin typeface="Calibri body"/>
                <a:ea typeface="ヒラギノ角ゴ Pro W3" charset="0"/>
              </a:rPr>
              <a:t>the regulator dissociates from the allosteric site on the enzyme, unblocking the active site.</a:t>
            </a:r>
            <a:endParaRPr lang="en-US" sz="2000" kern="0" dirty="0">
              <a:solidFill>
                <a:prstClr val="black"/>
              </a:solidFill>
              <a:latin typeface="Calibri body"/>
              <a:ea typeface="ヒラギノ角ゴ Pro W3" charset="0"/>
            </a:endParaRPr>
          </a:p>
          <a:p>
            <a:pPr marL="342900" lvl="0" indent="-342900" fontAlgn="base">
              <a:lnSpc>
                <a:spcPct val="100000"/>
              </a:lnSpc>
              <a:spcBef>
                <a:spcPct val="20000"/>
              </a:spcBef>
              <a:spcAft>
                <a:spcPct val="0"/>
              </a:spcAft>
              <a:defRPr/>
            </a:pPr>
            <a:r>
              <a:rPr lang="en-US" sz="2000" kern="0" dirty="0">
                <a:solidFill>
                  <a:prstClr val="black"/>
                </a:solidFill>
                <a:latin typeface="Calibri body"/>
                <a:ea typeface="ヒラギノ角ゴ Pro W3" charset="0"/>
              </a:rPr>
              <a:t>the initial substrate is allowed to bind to the active site again</a:t>
            </a:r>
            <a:endParaRPr lang="sr-Latn-RS" sz="2000" kern="0" dirty="0">
              <a:solidFill>
                <a:prstClr val="black"/>
              </a:solidFill>
              <a:latin typeface="Calibri body"/>
              <a:ea typeface="ヒラギノ角ゴ Pro W3" charset="0"/>
            </a:endParaRPr>
          </a:p>
          <a:p>
            <a:pPr marL="342900" lvl="0" indent="-342900" fontAlgn="base">
              <a:lnSpc>
                <a:spcPct val="100000"/>
              </a:lnSpc>
              <a:spcBef>
                <a:spcPct val="20000"/>
              </a:spcBef>
              <a:spcAft>
                <a:spcPct val="0"/>
              </a:spcAft>
              <a:defRPr/>
            </a:pPr>
            <a:endParaRPr lang="en-US" sz="2000" kern="0" dirty="0">
              <a:solidFill>
                <a:prstClr val="black"/>
              </a:solidFill>
              <a:latin typeface="Arial" panose="020B0604020202020204"/>
              <a:ea typeface="ヒラギノ角ゴ Pro W3" charset="0"/>
            </a:endParaRPr>
          </a:p>
          <a:p>
            <a:endParaRPr lang="en-US" dirty="0"/>
          </a:p>
        </p:txBody>
      </p:sp>
      <p:pic>
        <p:nvPicPr>
          <p:cNvPr id="4" name="Picture 3"/>
          <p:cNvPicPr>
            <a:picLocks noChangeAspect="1"/>
          </p:cNvPicPr>
          <p:nvPr/>
        </p:nvPicPr>
        <p:blipFill>
          <a:blip r:embed="rId1"/>
          <a:stretch>
            <a:fillRect/>
          </a:stretch>
        </p:blipFill>
        <p:spPr>
          <a:xfrm>
            <a:off x="2699339" y="2882809"/>
            <a:ext cx="6881205" cy="3386105"/>
          </a:xfrm>
          <a:prstGeom prst="rect">
            <a:avLst/>
          </a:prstGeom>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sr-Latn-RS" sz="3600" dirty="0"/>
              <a:t>Covalent modification</a:t>
            </a:r>
            <a:endParaRPr lang="en-US" sz="3600" dirty="0"/>
          </a:p>
        </p:txBody>
      </p:sp>
      <p:sp>
        <p:nvSpPr>
          <p:cNvPr id="3" name="Content Placeholder 2"/>
          <p:cNvSpPr>
            <a:spLocks noGrp="1"/>
          </p:cNvSpPr>
          <p:nvPr>
            <p:ph idx="1"/>
          </p:nvPr>
        </p:nvSpPr>
        <p:spPr/>
        <p:txBody>
          <a:bodyPr>
            <a:normAutofit/>
          </a:bodyPr>
          <a:lstStyle/>
          <a:p>
            <a:r>
              <a:rPr lang="en-US" sz="2400" dirty="0"/>
              <a:t>Covalent modification is another way in which enzymes are modified.  </a:t>
            </a:r>
            <a:endParaRPr lang="en-US" sz="2400" dirty="0"/>
          </a:p>
          <a:p>
            <a:r>
              <a:rPr lang="en-US" sz="2400" dirty="0"/>
              <a:t>Enzyme activity is modified by covalent bonds to a group on the polypeptide chain that are formed or broken.</a:t>
            </a:r>
            <a:endParaRPr lang="en-US" sz="2400" dirty="0"/>
          </a:p>
          <a:p>
            <a:r>
              <a:rPr lang="en-US" sz="2400" dirty="0"/>
              <a:t>Covalent modification is reversible.</a:t>
            </a:r>
            <a:endParaRPr lang="en-US" sz="2400" dirty="0"/>
          </a:p>
          <a:p>
            <a:r>
              <a:rPr lang="en-US" sz="2400" dirty="0"/>
              <a:t>Zymogens, or proenzymes, are produced in their inactive form and can be activated at a later time when they are needed. </a:t>
            </a:r>
            <a:endParaRPr lang="en-US" sz="2400" dirty="0"/>
          </a:p>
          <a:p>
            <a:endParaRPr lang="en-US" sz="2400"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sr-Latn-RS" sz="3600" dirty="0"/>
              <a:t>Covalent modification</a:t>
            </a:r>
            <a:endParaRPr lang="en-US" sz="3600" dirty="0"/>
          </a:p>
        </p:txBody>
      </p:sp>
      <p:sp>
        <p:nvSpPr>
          <p:cNvPr id="3" name="Content Placeholder 2"/>
          <p:cNvSpPr>
            <a:spLocks noGrp="1"/>
          </p:cNvSpPr>
          <p:nvPr>
            <p:ph idx="1"/>
          </p:nvPr>
        </p:nvSpPr>
        <p:spPr/>
        <p:txBody>
          <a:bodyPr>
            <a:normAutofit/>
          </a:bodyPr>
          <a:lstStyle/>
          <a:p>
            <a:r>
              <a:rPr lang="en-US" sz="2200" dirty="0"/>
              <a:t>Most of the covalent modification involved in enzyme activity regulation are </a:t>
            </a:r>
            <a:r>
              <a:rPr lang="en-US" sz="2200" dirty="0" err="1">
                <a:solidFill>
                  <a:srgbClr val="C00000"/>
                </a:solidFill>
              </a:rPr>
              <a:t>phosphorylations</a:t>
            </a:r>
            <a:endParaRPr lang="en-US" sz="2200" dirty="0">
              <a:solidFill>
                <a:srgbClr val="C00000"/>
              </a:solidFill>
            </a:endParaRPr>
          </a:p>
          <a:p>
            <a:r>
              <a:rPr lang="en-US" sz="2200" dirty="0"/>
              <a:t>One or more than one phosphorylation site</a:t>
            </a:r>
            <a:endParaRPr lang="sr-Latn-RS" sz="2200" dirty="0"/>
          </a:p>
          <a:p>
            <a:r>
              <a:rPr lang="en-US" sz="2200" dirty="0"/>
              <a:t>An enzyme undergoes covalent modification in which </a:t>
            </a:r>
            <a:br>
              <a:rPr lang="en-US" sz="2200" dirty="0"/>
            </a:br>
            <a:r>
              <a:rPr lang="en-US" sz="2200" dirty="0"/>
              <a:t>an enzyme</a:t>
            </a:r>
            <a:endParaRPr lang="en-US" sz="2200" dirty="0"/>
          </a:p>
          <a:p>
            <a:pPr lvl="1"/>
            <a:r>
              <a:rPr lang="en-US" sz="2200" dirty="0"/>
              <a:t>can be </a:t>
            </a:r>
            <a:r>
              <a:rPr lang="en-US" sz="2200" dirty="0">
                <a:solidFill>
                  <a:srgbClr val="C00000"/>
                </a:solidFill>
              </a:rPr>
              <a:t>activated</a:t>
            </a:r>
            <a:r>
              <a:rPr lang="en-US" sz="2200" dirty="0"/>
              <a:t> by the addition of a phosphate group.</a:t>
            </a:r>
            <a:endParaRPr lang="en-US" sz="2200" dirty="0"/>
          </a:p>
          <a:p>
            <a:pPr lvl="1"/>
            <a:r>
              <a:rPr lang="en-US" sz="2200" dirty="0"/>
              <a:t>can be </a:t>
            </a:r>
            <a:r>
              <a:rPr lang="en-US" sz="2200" dirty="0">
                <a:solidFill>
                  <a:srgbClr val="C00000"/>
                </a:solidFill>
              </a:rPr>
              <a:t>deactivated</a:t>
            </a:r>
            <a:r>
              <a:rPr lang="en-US" sz="2200" dirty="0"/>
              <a:t> by the removal of a phosphate group</a:t>
            </a:r>
            <a:endParaRPr lang="en-US" sz="2200" dirty="0"/>
          </a:p>
          <a:p>
            <a:r>
              <a:rPr lang="en-US" sz="2200" dirty="0">
                <a:solidFill>
                  <a:srgbClr val="C00000"/>
                </a:solidFill>
              </a:rPr>
              <a:t>Protein kinases</a:t>
            </a:r>
            <a:r>
              <a:rPr lang="en-US" sz="2200" dirty="0"/>
              <a:t>: They act in covalent modifications by attaching a phosphoryl moiety to target proteins</a:t>
            </a:r>
            <a:endParaRPr lang="en-US" sz="2200" dirty="0"/>
          </a:p>
          <a:p>
            <a:r>
              <a:rPr lang="en-US" sz="2200" dirty="0">
                <a:solidFill>
                  <a:srgbClr val="C00000"/>
                </a:solidFill>
              </a:rPr>
              <a:t>Phosphoprotein phosphatases</a:t>
            </a:r>
            <a:r>
              <a:rPr lang="en-US" sz="2200" dirty="0"/>
              <a:t>: They </a:t>
            </a:r>
            <a:r>
              <a:rPr lang="en-US" sz="2200" dirty="0" err="1"/>
              <a:t>catalyse</a:t>
            </a:r>
            <a:r>
              <a:rPr lang="en-US" sz="2200" dirty="0"/>
              <a:t> the removal of phosphate groups</a:t>
            </a:r>
            <a:endParaRPr lang="en-US" sz="2200" dirty="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971306"/>
          </a:xfrm>
        </p:spPr>
        <p:txBody>
          <a:bodyPr>
            <a:normAutofit/>
          </a:bodyPr>
          <a:lstStyle/>
          <a:p>
            <a:pPr algn="ctr"/>
            <a:r>
              <a:rPr lang="en-US" sz="3600" dirty="0"/>
              <a:t>Covalent modification</a:t>
            </a:r>
            <a:endParaRPr lang="en-US" sz="3600" dirty="0"/>
          </a:p>
        </p:txBody>
      </p:sp>
      <p:sp>
        <p:nvSpPr>
          <p:cNvPr id="3" name="Content Placeholder 2"/>
          <p:cNvSpPr>
            <a:spLocks noGrp="1"/>
          </p:cNvSpPr>
          <p:nvPr>
            <p:ph idx="1"/>
          </p:nvPr>
        </p:nvSpPr>
        <p:spPr>
          <a:xfrm>
            <a:off x="838200" y="1825624"/>
            <a:ext cx="10515600" cy="4812567"/>
          </a:xfrm>
        </p:spPr>
        <p:txBody>
          <a:bodyPr/>
          <a:lstStyle/>
          <a:p>
            <a:pPr marL="0" lvl="0" indent="0" eaLnBrk="0" fontAlgn="base" hangingPunct="0">
              <a:lnSpc>
                <a:spcPct val="100000"/>
              </a:lnSpc>
              <a:spcBef>
                <a:spcPct val="0"/>
              </a:spcBef>
              <a:spcAft>
                <a:spcPct val="0"/>
              </a:spcAft>
              <a:buNone/>
            </a:pPr>
            <a:endParaRPr lang="sr-Latn-RS" sz="1800" dirty="0">
              <a:solidFill>
                <a:prstClr val="black"/>
              </a:solidFill>
              <a:latin typeface="Arial" panose="020B0604020202020204"/>
              <a:ea typeface="ヒラギノ角ゴ Pro W3" pitchFamily="127" charset="-128"/>
            </a:endParaRPr>
          </a:p>
          <a:p>
            <a:pPr marL="0" lvl="0" indent="0" eaLnBrk="0" fontAlgn="base" hangingPunct="0">
              <a:lnSpc>
                <a:spcPct val="100000"/>
              </a:lnSpc>
              <a:spcBef>
                <a:spcPct val="0"/>
              </a:spcBef>
              <a:spcAft>
                <a:spcPct val="0"/>
              </a:spcAft>
              <a:buNone/>
            </a:pPr>
            <a:endParaRPr lang="sr-Latn-RS" sz="1800" dirty="0">
              <a:solidFill>
                <a:prstClr val="black"/>
              </a:solidFill>
              <a:latin typeface="Arial" panose="020B0604020202020204"/>
              <a:ea typeface="ヒラギノ角ゴ Pro W3" pitchFamily="127" charset="-128"/>
            </a:endParaRPr>
          </a:p>
          <a:p>
            <a:pPr marL="0" lvl="0" indent="0" eaLnBrk="0" fontAlgn="base" hangingPunct="0">
              <a:lnSpc>
                <a:spcPct val="100000"/>
              </a:lnSpc>
              <a:spcBef>
                <a:spcPct val="0"/>
              </a:spcBef>
              <a:spcAft>
                <a:spcPct val="0"/>
              </a:spcAft>
              <a:buNone/>
            </a:pPr>
            <a:endParaRPr lang="sr-Latn-RS" sz="1800" dirty="0">
              <a:solidFill>
                <a:prstClr val="black"/>
              </a:solidFill>
              <a:latin typeface="Arial" panose="020B0604020202020204"/>
              <a:ea typeface="ヒラギノ角ゴ Pro W3" pitchFamily="127" charset="-128"/>
            </a:endParaRPr>
          </a:p>
          <a:p>
            <a:pPr marL="0" lvl="0" indent="0" eaLnBrk="0" fontAlgn="base" hangingPunct="0">
              <a:lnSpc>
                <a:spcPct val="100000"/>
              </a:lnSpc>
              <a:spcBef>
                <a:spcPct val="0"/>
              </a:spcBef>
              <a:spcAft>
                <a:spcPct val="0"/>
              </a:spcAft>
              <a:buNone/>
            </a:pPr>
            <a:endParaRPr lang="sr-Latn-RS" sz="1800" dirty="0">
              <a:solidFill>
                <a:prstClr val="black"/>
              </a:solidFill>
              <a:latin typeface="Arial" panose="020B0604020202020204"/>
              <a:ea typeface="ヒラギノ角ゴ Pro W3" pitchFamily="127" charset="-128"/>
            </a:endParaRPr>
          </a:p>
          <a:p>
            <a:pPr marL="0" lvl="0" indent="0" eaLnBrk="0" fontAlgn="base" hangingPunct="0">
              <a:lnSpc>
                <a:spcPct val="100000"/>
              </a:lnSpc>
              <a:spcBef>
                <a:spcPct val="0"/>
              </a:spcBef>
              <a:spcAft>
                <a:spcPct val="0"/>
              </a:spcAft>
              <a:buNone/>
            </a:pPr>
            <a:endParaRPr lang="sr-Latn-RS" sz="1800" dirty="0">
              <a:solidFill>
                <a:prstClr val="black"/>
              </a:solidFill>
              <a:latin typeface="Arial" panose="020B0604020202020204"/>
              <a:ea typeface="ヒラギノ角ゴ Pro W3" pitchFamily="127" charset="-128"/>
            </a:endParaRPr>
          </a:p>
          <a:p>
            <a:pPr marL="0" lvl="0" indent="0" eaLnBrk="0" fontAlgn="base" hangingPunct="0">
              <a:lnSpc>
                <a:spcPct val="100000"/>
              </a:lnSpc>
              <a:spcBef>
                <a:spcPct val="0"/>
              </a:spcBef>
              <a:spcAft>
                <a:spcPct val="0"/>
              </a:spcAft>
              <a:buNone/>
            </a:pPr>
            <a:endParaRPr lang="sr-Latn-RS" sz="1800" dirty="0">
              <a:solidFill>
                <a:prstClr val="black"/>
              </a:solidFill>
              <a:latin typeface="Arial" panose="020B0604020202020204"/>
              <a:ea typeface="ヒラギノ角ゴ Pro W3" pitchFamily="127" charset="-128"/>
            </a:endParaRPr>
          </a:p>
          <a:p>
            <a:pPr marL="0" lvl="0" indent="0" eaLnBrk="0" fontAlgn="base" hangingPunct="0">
              <a:lnSpc>
                <a:spcPct val="100000"/>
              </a:lnSpc>
              <a:spcBef>
                <a:spcPct val="0"/>
              </a:spcBef>
              <a:spcAft>
                <a:spcPct val="0"/>
              </a:spcAft>
              <a:buNone/>
            </a:pPr>
            <a:endParaRPr lang="sr-Latn-RS" sz="1800" dirty="0">
              <a:solidFill>
                <a:prstClr val="black"/>
              </a:solidFill>
              <a:latin typeface="Arial" panose="020B0604020202020204"/>
              <a:ea typeface="ヒラギノ角ゴ Pro W3" pitchFamily="127" charset="-128"/>
            </a:endParaRPr>
          </a:p>
          <a:p>
            <a:pPr marL="0" lvl="0" indent="0" eaLnBrk="0" fontAlgn="base" hangingPunct="0">
              <a:lnSpc>
                <a:spcPct val="100000"/>
              </a:lnSpc>
              <a:spcBef>
                <a:spcPct val="0"/>
              </a:spcBef>
              <a:spcAft>
                <a:spcPct val="0"/>
              </a:spcAft>
              <a:buNone/>
            </a:pPr>
            <a:endParaRPr lang="sr-Latn-RS" sz="1800" dirty="0">
              <a:solidFill>
                <a:prstClr val="black"/>
              </a:solidFill>
              <a:latin typeface="Arial" panose="020B0604020202020204"/>
              <a:ea typeface="ヒラギノ角ゴ Pro W3" pitchFamily="127" charset="-128"/>
            </a:endParaRPr>
          </a:p>
          <a:p>
            <a:pPr marL="0" lvl="0" indent="0" eaLnBrk="0" fontAlgn="base" hangingPunct="0">
              <a:lnSpc>
                <a:spcPct val="100000"/>
              </a:lnSpc>
              <a:spcBef>
                <a:spcPct val="0"/>
              </a:spcBef>
              <a:spcAft>
                <a:spcPct val="0"/>
              </a:spcAft>
              <a:buNone/>
            </a:pPr>
            <a:endParaRPr lang="sr-Latn-RS" sz="1800" dirty="0">
              <a:solidFill>
                <a:prstClr val="black"/>
              </a:solidFill>
              <a:latin typeface="Arial" panose="020B0604020202020204"/>
              <a:ea typeface="ヒラギノ角ゴ Pro W3" pitchFamily="127" charset="-128"/>
            </a:endParaRPr>
          </a:p>
          <a:p>
            <a:pPr marL="0" lvl="0" indent="0" eaLnBrk="0" fontAlgn="base" hangingPunct="0">
              <a:lnSpc>
                <a:spcPct val="100000"/>
              </a:lnSpc>
              <a:spcBef>
                <a:spcPct val="0"/>
              </a:spcBef>
              <a:spcAft>
                <a:spcPct val="0"/>
              </a:spcAft>
              <a:buNone/>
            </a:pPr>
            <a:endParaRPr lang="sr-Latn-RS" sz="1800" dirty="0">
              <a:solidFill>
                <a:prstClr val="black"/>
              </a:solidFill>
              <a:latin typeface="Arial" panose="020B0604020202020204"/>
              <a:ea typeface="ヒラギノ角ゴ Pro W3" pitchFamily="127" charset="-128"/>
            </a:endParaRPr>
          </a:p>
          <a:p>
            <a:pPr marL="0" lvl="0" indent="0" eaLnBrk="0" fontAlgn="base" hangingPunct="0">
              <a:lnSpc>
                <a:spcPct val="100000"/>
              </a:lnSpc>
              <a:spcBef>
                <a:spcPct val="0"/>
              </a:spcBef>
              <a:spcAft>
                <a:spcPct val="0"/>
              </a:spcAft>
              <a:buNone/>
            </a:pPr>
            <a:endParaRPr lang="sr-Latn-RS" sz="1800" dirty="0">
              <a:solidFill>
                <a:prstClr val="black"/>
              </a:solidFill>
              <a:latin typeface="Arial" panose="020B0604020202020204"/>
              <a:ea typeface="ヒラギノ角ゴ Pro W3" pitchFamily="127" charset="-128"/>
            </a:endParaRPr>
          </a:p>
          <a:p>
            <a:pPr marL="0" lvl="0" indent="0" eaLnBrk="0" fontAlgn="base" hangingPunct="0">
              <a:lnSpc>
                <a:spcPct val="100000"/>
              </a:lnSpc>
              <a:spcBef>
                <a:spcPct val="0"/>
              </a:spcBef>
              <a:spcAft>
                <a:spcPct val="0"/>
              </a:spcAft>
              <a:buNone/>
            </a:pPr>
            <a:endParaRPr lang="sr-Latn-RS" sz="1800" dirty="0">
              <a:solidFill>
                <a:prstClr val="black"/>
              </a:solidFill>
              <a:latin typeface="Arial" panose="020B0604020202020204"/>
              <a:ea typeface="ヒラギノ角ゴ Pro W3" pitchFamily="127" charset="-128"/>
            </a:endParaRPr>
          </a:p>
          <a:p>
            <a:pPr marL="0" lvl="0" indent="0" eaLnBrk="0" fontAlgn="base" hangingPunct="0">
              <a:lnSpc>
                <a:spcPct val="100000"/>
              </a:lnSpc>
              <a:spcBef>
                <a:spcPct val="0"/>
              </a:spcBef>
              <a:spcAft>
                <a:spcPct val="0"/>
              </a:spcAft>
              <a:buNone/>
            </a:pPr>
            <a:endParaRPr lang="sr-Latn-RS" sz="1800" dirty="0">
              <a:solidFill>
                <a:prstClr val="black"/>
              </a:solidFill>
              <a:latin typeface="Arial" panose="020B0604020202020204"/>
              <a:ea typeface="ヒラギノ角ゴ Pro W3" pitchFamily="127" charset="-128"/>
            </a:endParaRPr>
          </a:p>
          <a:p>
            <a:pPr marL="0" lvl="0" indent="0" eaLnBrk="0" fontAlgn="base" hangingPunct="0">
              <a:lnSpc>
                <a:spcPct val="100000"/>
              </a:lnSpc>
              <a:spcBef>
                <a:spcPct val="0"/>
              </a:spcBef>
              <a:spcAft>
                <a:spcPct val="0"/>
              </a:spcAft>
              <a:buNone/>
            </a:pPr>
            <a:r>
              <a:rPr lang="en-US" sz="1800" dirty="0">
                <a:solidFill>
                  <a:prstClr val="black"/>
                </a:solidFill>
                <a:latin typeface="Calibri body"/>
                <a:ea typeface="ヒラギノ角ゴ Pro W3" pitchFamily="127" charset="-128"/>
              </a:rPr>
              <a:t>Phosphorylation is a type of covalent modification in which an enzyme is deactivated or activated. </a:t>
            </a:r>
            <a:r>
              <a:rPr lang="en-US" sz="1800" b="1" dirty="0">
                <a:solidFill>
                  <a:prstClr val="black"/>
                </a:solidFill>
                <a:latin typeface="Calibri body"/>
                <a:ea typeface="ヒラギノ角ゴ Pro W3" pitchFamily="127" charset="-128"/>
              </a:rPr>
              <a:t>(a) </a:t>
            </a:r>
            <a:r>
              <a:rPr lang="en-US" sz="1800" dirty="0">
                <a:solidFill>
                  <a:prstClr val="black"/>
                </a:solidFill>
                <a:latin typeface="Calibri body"/>
                <a:ea typeface="ヒラギノ角ゴ Pro W3" pitchFamily="127" charset="-128"/>
              </a:rPr>
              <a:t>A kinase can activate an inactive enzyme by phosphorylation. </a:t>
            </a:r>
            <a:r>
              <a:rPr lang="en-US" sz="1800" b="1" dirty="0">
                <a:solidFill>
                  <a:prstClr val="black"/>
                </a:solidFill>
                <a:latin typeface="Calibri body"/>
                <a:ea typeface="ヒラギノ角ゴ Pro W3" pitchFamily="127" charset="-128"/>
              </a:rPr>
              <a:t>(b) </a:t>
            </a:r>
            <a:r>
              <a:rPr lang="en-US" sz="1800" dirty="0">
                <a:solidFill>
                  <a:prstClr val="black"/>
                </a:solidFill>
                <a:latin typeface="Calibri body"/>
                <a:ea typeface="ヒラギノ角ゴ Pro W3" pitchFamily="127" charset="-128"/>
              </a:rPr>
              <a:t>A phosphatase can activate an inactive enzyme by removal of</a:t>
            </a:r>
            <a:endParaRPr lang="en-US" sz="1800" dirty="0">
              <a:solidFill>
                <a:prstClr val="black"/>
              </a:solidFill>
              <a:latin typeface="Calibri body"/>
              <a:ea typeface="ヒラギノ角ゴ Pro W3" pitchFamily="127" charset="-128"/>
            </a:endParaRPr>
          </a:p>
          <a:p>
            <a:pPr marL="0" lvl="0" indent="0" eaLnBrk="0" fontAlgn="base" hangingPunct="0">
              <a:lnSpc>
                <a:spcPct val="100000"/>
              </a:lnSpc>
              <a:spcBef>
                <a:spcPct val="0"/>
              </a:spcBef>
              <a:spcAft>
                <a:spcPct val="0"/>
              </a:spcAft>
              <a:buNone/>
            </a:pPr>
            <a:r>
              <a:rPr lang="en-US" sz="1800" dirty="0">
                <a:solidFill>
                  <a:prstClr val="black"/>
                </a:solidFill>
                <a:latin typeface="Calibri body"/>
                <a:ea typeface="ヒラギノ角ゴ Pro W3" pitchFamily="127" charset="-128"/>
              </a:rPr>
              <a:t>phosphate.</a:t>
            </a:r>
            <a:endParaRPr lang="en-US" sz="1800" dirty="0">
              <a:solidFill>
                <a:prstClr val="black"/>
              </a:solidFill>
              <a:latin typeface="Calibri body"/>
              <a:ea typeface="ヒラギノ角ゴ Pro W3" pitchFamily="127" charset="-128"/>
            </a:endParaRPr>
          </a:p>
          <a:p>
            <a:endParaRPr lang="en-US" dirty="0"/>
          </a:p>
        </p:txBody>
      </p:sp>
      <p:pic>
        <p:nvPicPr>
          <p:cNvPr id="4" name="Picture 3"/>
          <p:cNvPicPr>
            <a:picLocks noChangeAspect="1"/>
          </p:cNvPicPr>
          <p:nvPr/>
        </p:nvPicPr>
        <p:blipFill>
          <a:blip r:embed="rId1"/>
          <a:stretch>
            <a:fillRect/>
          </a:stretch>
        </p:blipFill>
        <p:spPr>
          <a:xfrm>
            <a:off x="3965331" y="1336432"/>
            <a:ext cx="4431323" cy="3727937"/>
          </a:xfrm>
          <a:prstGeom prst="rect">
            <a:avLst/>
          </a:prstGeom>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96716"/>
            <a:ext cx="10515600" cy="689440"/>
          </a:xfrm>
        </p:spPr>
        <p:txBody>
          <a:bodyPr>
            <a:normAutofit/>
          </a:bodyPr>
          <a:lstStyle/>
          <a:p>
            <a:pPr algn="ctr"/>
            <a:r>
              <a:rPr lang="sr-Latn-RS" sz="3600" dirty="0"/>
              <a:t>Covalent modification</a:t>
            </a:r>
            <a:endParaRPr lang="en-US" sz="3600" dirty="0"/>
          </a:p>
        </p:txBody>
      </p:sp>
      <p:sp>
        <p:nvSpPr>
          <p:cNvPr id="3" name="Content Placeholder 2"/>
          <p:cNvSpPr>
            <a:spLocks noGrp="1"/>
          </p:cNvSpPr>
          <p:nvPr>
            <p:ph idx="1"/>
          </p:nvPr>
        </p:nvSpPr>
        <p:spPr>
          <a:xfrm>
            <a:off x="838200" y="1825624"/>
            <a:ext cx="10515600" cy="5032375"/>
          </a:xfrm>
        </p:spPr>
        <p:txBody>
          <a:bodyPr>
            <a:normAutofit/>
          </a:bodyPr>
          <a:lstStyle/>
          <a:p>
            <a:pPr marL="0" indent="0">
              <a:buNone/>
            </a:pPr>
            <a:endParaRPr lang="sr-Latn-RS" dirty="0"/>
          </a:p>
          <a:p>
            <a:pPr marL="0" indent="0">
              <a:buNone/>
            </a:pPr>
            <a:endParaRPr lang="sr-Latn-RS" dirty="0"/>
          </a:p>
          <a:p>
            <a:pPr marL="0" indent="0">
              <a:buNone/>
            </a:pPr>
            <a:endParaRPr lang="sr-Latn-RS" dirty="0"/>
          </a:p>
          <a:p>
            <a:pPr marL="0" indent="0">
              <a:buNone/>
            </a:pPr>
            <a:endParaRPr lang="sr-Latn-RS" dirty="0"/>
          </a:p>
          <a:p>
            <a:pPr marL="0" indent="0">
              <a:buNone/>
            </a:pPr>
            <a:endParaRPr lang="sr-Latn-RS" dirty="0"/>
          </a:p>
          <a:p>
            <a:pPr marL="0" indent="0">
              <a:buNone/>
            </a:pPr>
            <a:endParaRPr lang="sr-Latn-RS" dirty="0"/>
          </a:p>
          <a:p>
            <a:pPr marL="0" indent="0">
              <a:buNone/>
            </a:pPr>
            <a:endParaRPr lang="sr-Latn-RS" dirty="0"/>
          </a:p>
          <a:p>
            <a:pPr marL="0" indent="0">
              <a:buNone/>
            </a:pPr>
            <a:endParaRPr lang="sr-Latn-RS" dirty="0"/>
          </a:p>
          <a:p>
            <a:pPr marL="0" indent="0">
              <a:buNone/>
            </a:pPr>
            <a:endParaRPr lang="sr-Latn-RS" dirty="0"/>
          </a:p>
          <a:p>
            <a:pPr marL="0" indent="0" algn="ctr">
              <a:buNone/>
            </a:pPr>
            <a:r>
              <a:rPr lang="sr-Latn-RS" sz="2000" i="1" dirty="0"/>
              <a:t>Covalent modification of glycogen phosphorylase</a:t>
            </a:r>
            <a:endParaRPr lang="en-US" sz="2000" i="1" dirty="0"/>
          </a:p>
        </p:txBody>
      </p:sp>
      <p:pic>
        <p:nvPicPr>
          <p:cNvPr id="4" name="Picture 3"/>
          <p:cNvPicPr>
            <a:picLocks noChangeAspect="1"/>
          </p:cNvPicPr>
          <p:nvPr/>
        </p:nvPicPr>
        <p:blipFill>
          <a:blip r:embed="rId1"/>
          <a:stretch>
            <a:fillRect/>
          </a:stretch>
        </p:blipFill>
        <p:spPr>
          <a:xfrm>
            <a:off x="3669581" y="786155"/>
            <a:ext cx="4852837" cy="5285690"/>
          </a:xfrm>
          <a:prstGeom prst="rect">
            <a:avLst/>
          </a:prstGeom>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sr-Latn-RS" sz="3600" dirty="0"/>
              <a:t>Proteolysis</a:t>
            </a:r>
            <a:endParaRPr lang="en-US" sz="3600" dirty="0"/>
          </a:p>
        </p:txBody>
      </p:sp>
      <p:sp>
        <p:nvSpPr>
          <p:cNvPr id="3" name="Content Placeholder 2"/>
          <p:cNvSpPr>
            <a:spLocks noGrp="1"/>
          </p:cNvSpPr>
          <p:nvPr>
            <p:ph idx="1"/>
          </p:nvPr>
        </p:nvSpPr>
        <p:spPr/>
        <p:txBody>
          <a:bodyPr>
            <a:normAutofit lnSpcReduction="10000"/>
          </a:bodyPr>
          <a:lstStyle/>
          <a:p>
            <a:r>
              <a:rPr lang="en-US" sz="2400" dirty="0"/>
              <a:t>Some proteins are synthesized as inactive precursors, called zymogens or proenzymes, that acquire full activity only upon specific proteolytic cleavage of one or several of their peptide bonds</a:t>
            </a:r>
            <a:endParaRPr lang="sr-Latn-RS" sz="2400" dirty="0"/>
          </a:p>
          <a:p>
            <a:r>
              <a:rPr lang="en-US" sz="2400" dirty="0"/>
              <a:t>It is not energy dependent </a:t>
            </a:r>
            <a:endParaRPr lang="en-US" sz="2400" dirty="0"/>
          </a:p>
          <a:p>
            <a:r>
              <a:rPr lang="en-US" sz="2400" dirty="0"/>
              <a:t> The peptide bond cleavage is irreversible</a:t>
            </a:r>
            <a:endParaRPr lang="en-US" sz="2400" dirty="0"/>
          </a:p>
          <a:p>
            <a:endParaRPr lang="sr-Latn-RS" sz="2400" dirty="0"/>
          </a:p>
          <a:p>
            <a:r>
              <a:rPr lang="en-US" sz="2400" dirty="0"/>
              <a:t>Examples</a:t>
            </a:r>
            <a:endParaRPr lang="en-US" sz="2400" dirty="0"/>
          </a:p>
          <a:p>
            <a:pPr lvl="1">
              <a:buFont typeface="Wingdings" panose="05000000000000000000" pitchFamily="2" charset="2"/>
              <a:buChar char="ü"/>
            </a:pPr>
            <a:r>
              <a:rPr lang="en-US" sz="2000" dirty="0"/>
              <a:t> Digestive enzymes</a:t>
            </a:r>
            <a:endParaRPr lang="en-US" sz="2000" dirty="0"/>
          </a:p>
          <a:p>
            <a:pPr lvl="1">
              <a:buFont typeface="Wingdings" panose="05000000000000000000" pitchFamily="2" charset="2"/>
              <a:buChar char="ü"/>
            </a:pPr>
            <a:r>
              <a:rPr lang="en-US" sz="2000" dirty="0"/>
              <a:t> Blood clotting</a:t>
            </a:r>
            <a:endParaRPr lang="en-US" sz="2000" dirty="0"/>
          </a:p>
          <a:p>
            <a:pPr lvl="1">
              <a:buFont typeface="Wingdings" panose="05000000000000000000" pitchFamily="2" charset="2"/>
              <a:buChar char="ü"/>
            </a:pPr>
            <a:r>
              <a:rPr lang="en-US" sz="2000" dirty="0"/>
              <a:t> </a:t>
            </a:r>
            <a:r>
              <a:rPr lang="en-US" sz="2000" dirty="0" err="1"/>
              <a:t>Peptidic</a:t>
            </a:r>
            <a:r>
              <a:rPr lang="en-US" sz="2000" dirty="0"/>
              <a:t> hormone (insulin)</a:t>
            </a:r>
            <a:endParaRPr lang="en-US" sz="2000" dirty="0"/>
          </a:p>
          <a:p>
            <a:pPr lvl="1">
              <a:buFont typeface="Wingdings" panose="05000000000000000000" pitchFamily="2" charset="2"/>
              <a:buChar char="ü"/>
            </a:pPr>
            <a:r>
              <a:rPr lang="en-US" sz="2000" dirty="0"/>
              <a:t> Collagen</a:t>
            </a:r>
            <a:endParaRPr lang="en-US" sz="2000" dirty="0"/>
          </a:p>
          <a:p>
            <a:pPr lvl="1">
              <a:buFont typeface="Wingdings" panose="05000000000000000000" pitchFamily="2" charset="2"/>
              <a:buChar char="ü"/>
            </a:pPr>
            <a:r>
              <a:rPr lang="en-US" sz="2000" dirty="0"/>
              <a:t> Caspases: apoptosis</a:t>
            </a:r>
            <a:endParaRPr lang="en-US" sz="2000" dirty="0"/>
          </a:p>
          <a:p>
            <a:endParaRPr lang="en-US" sz="2400" dirty="0"/>
          </a:p>
          <a:p>
            <a:endParaRPr lang="en-US" dirty="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838200" y="365125"/>
            <a:ext cx="10515600" cy="590931"/>
          </a:xfrm>
        </p:spPr>
        <p:txBody>
          <a:bodyPr vert="horz" lIns="457200" tIns="45720" rIns="91440" bIns="45720" rtlCol="0" anchor="t">
            <a:spAutoFit/>
          </a:bodyPr>
          <a:lstStyle/>
          <a:p>
            <a:pPr algn="ctr" eaLnBrk="1" hangingPunct="1"/>
            <a:r>
              <a:rPr lang="sr-Latn-RS" sz="3600" dirty="0">
                <a:ea typeface="ヒラギノ角ゴ Pro W3" pitchFamily="127" charset="-128"/>
              </a:rPr>
              <a:t>Proteolysis</a:t>
            </a:r>
            <a:endParaRPr lang="en-US" sz="3600" dirty="0">
              <a:ea typeface="ヒラギノ角ゴ Pro W3" pitchFamily="127" charset="-128"/>
            </a:endParaRPr>
          </a:p>
        </p:txBody>
      </p:sp>
      <p:sp>
        <p:nvSpPr>
          <p:cNvPr id="5" name="Content Placeholder 2"/>
          <p:cNvSpPr>
            <a:spLocks noGrp="1"/>
          </p:cNvSpPr>
          <p:nvPr>
            <p:ph sz="half" idx="1"/>
          </p:nvPr>
        </p:nvSpPr>
        <p:spPr>
          <a:xfrm>
            <a:off x="281355" y="993530"/>
            <a:ext cx="5618283" cy="5635869"/>
          </a:xfrm>
        </p:spPr>
        <p:txBody>
          <a:bodyPr>
            <a:normAutofit lnSpcReduction="10000"/>
          </a:bodyPr>
          <a:lstStyle/>
          <a:p>
            <a:pPr marL="0" indent="0">
              <a:buNone/>
              <a:defRPr/>
            </a:pPr>
            <a:r>
              <a:rPr lang="en-US" sz="2200" dirty="0"/>
              <a:t>Zymogens, or proenzymes, are produced in their inactive form and can be activated at a later time when they are needed. </a:t>
            </a:r>
            <a:endParaRPr lang="en-US" sz="2200" dirty="0"/>
          </a:p>
          <a:p>
            <a:pPr marL="0" indent="0">
              <a:buNone/>
              <a:defRPr/>
            </a:pPr>
            <a:r>
              <a:rPr lang="en-US" sz="2200" dirty="0"/>
              <a:t>Proteases, or digestive enzymes that hydrolyze protein, produced as larger, inactive forms</a:t>
            </a:r>
            <a:endParaRPr lang="en-US" sz="2200" dirty="0"/>
          </a:p>
          <a:p>
            <a:pPr marL="0" indent="0">
              <a:buNone/>
              <a:defRPr/>
            </a:pPr>
            <a:r>
              <a:rPr lang="en-US" sz="2200" dirty="0"/>
              <a:t>Once a zymogen is formed, it is</a:t>
            </a:r>
            <a:endParaRPr lang="en-US" sz="2200" dirty="0"/>
          </a:p>
          <a:p>
            <a:pPr eaLnBrk="1" hangingPunct="1">
              <a:buFont typeface="Arial" panose="020B0604020202020204" pitchFamily="34" charset="0"/>
              <a:buChar char="•"/>
              <a:defRPr/>
            </a:pPr>
            <a:r>
              <a:rPr lang="en-US" sz="2200" dirty="0"/>
              <a:t>transported to where the active form is needed.</a:t>
            </a:r>
            <a:endParaRPr lang="en-US" sz="2200" dirty="0"/>
          </a:p>
          <a:p>
            <a:pPr eaLnBrk="1" hangingPunct="1">
              <a:buFont typeface="Arial" panose="020B0604020202020204" pitchFamily="34" charset="0"/>
              <a:buChar char="•"/>
              <a:defRPr/>
            </a:pPr>
            <a:r>
              <a:rPr lang="en-US" sz="2200" dirty="0"/>
              <a:t>converted to its active form by a covalent modification.</a:t>
            </a:r>
            <a:endParaRPr lang="en-US" sz="2200" dirty="0">
              <a:cs typeface="MS PGothic" panose="020B0600070205080204" charset="-128"/>
            </a:endParaRPr>
          </a:p>
          <a:p>
            <a:pPr marL="0" indent="0">
              <a:buNone/>
              <a:defRPr/>
            </a:pPr>
            <a:r>
              <a:rPr lang="en-US" sz="2200" dirty="0"/>
              <a:t>Zymogens such as the proteases </a:t>
            </a:r>
            <a:r>
              <a:rPr lang="en-US" sz="2200" dirty="0" err="1"/>
              <a:t>trypsinogen</a:t>
            </a:r>
            <a:r>
              <a:rPr lang="en-US" sz="2200" dirty="0"/>
              <a:t> and </a:t>
            </a:r>
            <a:r>
              <a:rPr lang="en-US" sz="2200" dirty="0" err="1"/>
              <a:t>chymotrypsinogen</a:t>
            </a:r>
            <a:r>
              <a:rPr lang="en-US" sz="2200" dirty="0"/>
              <a:t> </a:t>
            </a:r>
            <a:endParaRPr lang="en-US" sz="2200" dirty="0"/>
          </a:p>
          <a:p>
            <a:pPr eaLnBrk="1" hangingPunct="1">
              <a:buFont typeface="Arial" panose="020B0604020202020204" pitchFamily="34" charset="0"/>
              <a:buChar char="•"/>
              <a:defRPr/>
            </a:pPr>
            <a:r>
              <a:rPr lang="en-US" sz="2200" dirty="0"/>
              <a:t>are stored in the pancreas until after food is ingested. </a:t>
            </a:r>
            <a:endParaRPr lang="en-US" sz="2200" dirty="0"/>
          </a:p>
          <a:p>
            <a:pPr eaLnBrk="1" hangingPunct="1">
              <a:buFont typeface="Arial" panose="020B0604020202020204" pitchFamily="34" charset="0"/>
              <a:buChar char="•"/>
              <a:defRPr/>
            </a:pPr>
            <a:r>
              <a:rPr lang="en-US" sz="2200" dirty="0"/>
              <a:t>are released when triggered by hormones from the pancreas.</a:t>
            </a:r>
            <a:endParaRPr lang="sr-Latn-RS" sz="2200" dirty="0"/>
          </a:p>
          <a:p>
            <a:pPr eaLnBrk="1" hangingPunct="1">
              <a:buFont typeface="Arial" panose="020B0604020202020204" pitchFamily="34" charset="0"/>
              <a:buChar char="•"/>
              <a:defRPr/>
            </a:pPr>
            <a:endParaRPr lang="en-US" sz="2200" dirty="0">
              <a:cs typeface="MS PGothic" panose="020B0600070205080204" charset="-128"/>
            </a:endParaRPr>
          </a:p>
        </p:txBody>
      </p:sp>
      <p:sp>
        <p:nvSpPr>
          <p:cNvPr id="8" name="Content Placeholder 7"/>
          <p:cNvSpPr>
            <a:spLocks noGrp="1"/>
          </p:cNvSpPr>
          <p:nvPr>
            <p:ph sz="half" idx="2"/>
          </p:nvPr>
        </p:nvSpPr>
        <p:spPr>
          <a:xfrm>
            <a:off x="6172199" y="1072662"/>
            <a:ext cx="5284177" cy="5420213"/>
          </a:xfrm>
        </p:spPr>
        <p:txBody>
          <a:bodyPr>
            <a:normAutofit lnSpcReduction="10000"/>
          </a:bodyPr>
          <a:lstStyle/>
          <a:p>
            <a:pPr marL="0" indent="0">
              <a:buNone/>
            </a:pPr>
            <a:endParaRPr lang="sr-Latn-RS" sz="2000" dirty="0"/>
          </a:p>
          <a:p>
            <a:pPr marL="0" indent="0">
              <a:buNone/>
            </a:pPr>
            <a:endParaRPr lang="sr-Latn-RS" sz="2000" dirty="0"/>
          </a:p>
          <a:p>
            <a:pPr marL="0" indent="0">
              <a:buNone/>
            </a:pPr>
            <a:endParaRPr lang="sr-Latn-RS" sz="2000" dirty="0"/>
          </a:p>
          <a:p>
            <a:pPr marL="0" indent="0">
              <a:buNone/>
            </a:pPr>
            <a:endParaRPr lang="sr-Latn-RS" sz="2000" dirty="0"/>
          </a:p>
          <a:p>
            <a:pPr marL="0" indent="0">
              <a:buNone/>
            </a:pPr>
            <a:endParaRPr lang="sr-Latn-RS" sz="2000" dirty="0"/>
          </a:p>
          <a:p>
            <a:pPr marL="0" indent="0">
              <a:buNone/>
            </a:pPr>
            <a:endParaRPr lang="sr-Latn-RS" sz="2000" dirty="0"/>
          </a:p>
          <a:p>
            <a:pPr marL="0" indent="0">
              <a:buNone/>
            </a:pPr>
            <a:endParaRPr lang="sr-Latn-RS" sz="2000" dirty="0"/>
          </a:p>
          <a:p>
            <a:pPr marL="0" indent="0">
              <a:buNone/>
            </a:pPr>
            <a:endParaRPr lang="sr-Latn-RS" sz="2000" dirty="0"/>
          </a:p>
          <a:p>
            <a:pPr marL="0" indent="0">
              <a:buNone/>
            </a:pPr>
            <a:endParaRPr lang="sr-Latn-RS" sz="2000" dirty="0"/>
          </a:p>
          <a:p>
            <a:pPr marL="0" indent="0">
              <a:buNone/>
            </a:pPr>
            <a:endParaRPr lang="sr-Latn-RS" sz="2000" dirty="0"/>
          </a:p>
          <a:p>
            <a:pPr marL="0" indent="0">
              <a:buNone/>
            </a:pPr>
            <a:r>
              <a:rPr lang="en-US" sz="2000" dirty="0"/>
              <a:t>Once formed, trypsin catalyzes the removal of dipeptides from inactive </a:t>
            </a:r>
            <a:r>
              <a:rPr lang="en-US" sz="2000" dirty="0" err="1"/>
              <a:t>chymotrypsinogen</a:t>
            </a:r>
            <a:r>
              <a:rPr lang="en-US" sz="2000" dirty="0"/>
              <a:t> and trypsinogen to give the active proteases chymotrypsin and trypsin</a:t>
            </a:r>
            <a:r>
              <a:rPr lang="en-US" dirty="0"/>
              <a:t>.</a:t>
            </a:r>
            <a:endParaRPr lang="en-US" dirty="0"/>
          </a:p>
          <a:p>
            <a:endParaRPr lang="en-US" dirty="0"/>
          </a:p>
        </p:txBody>
      </p:sp>
      <p:pic>
        <p:nvPicPr>
          <p:cNvPr id="11" name="Picture 10"/>
          <p:cNvPicPr>
            <a:picLocks noChangeAspect="1"/>
          </p:cNvPicPr>
          <p:nvPr/>
        </p:nvPicPr>
        <p:blipFill>
          <a:blip r:embed="rId1"/>
          <a:stretch>
            <a:fillRect/>
          </a:stretch>
        </p:blipFill>
        <p:spPr>
          <a:xfrm>
            <a:off x="6011009" y="1373015"/>
            <a:ext cx="6066046" cy="2511770"/>
          </a:xfrm>
          <a:prstGeom prst="rect">
            <a:avLst/>
          </a:prstGeom>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a:bodyPr>
          <a:lstStyle/>
          <a:p>
            <a:pPr algn="ctr"/>
            <a:r>
              <a:rPr lang="sr-Latn-RS" sz="3600" dirty="0"/>
              <a:t>Classes of enzymes</a:t>
            </a:r>
            <a:endParaRPr lang="en-US" sz="3600" dirty="0"/>
          </a:p>
        </p:txBody>
      </p:sp>
      <p:sp>
        <p:nvSpPr>
          <p:cNvPr id="7" name="Content Placeholder 6"/>
          <p:cNvSpPr>
            <a:spLocks noGrp="1"/>
          </p:cNvSpPr>
          <p:nvPr>
            <p:ph idx="1"/>
          </p:nvPr>
        </p:nvSpPr>
        <p:spPr>
          <a:xfrm>
            <a:off x="838200" y="1397976"/>
            <a:ext cx="10515600" cy="5292969"/>
          </a:xfrm>
        </p:spPr>
        <p:txBody>
          <a:bodyPr>
            <a:normAutofit fontScale="85000" lnSpcReduction="20000"/>
          </a:bodyPr>
          <a:lstStyle/>
          <a:p>
            <a:pPr marL="0" indent="0">
              <a:buNone/>
            </a:pPr>
            <a:r>
              <a:rPr lang="en-US" b="1" dirty="0"/>
              <a:t>1.</a:t>
            </a:r>
            <a:r>
              <a:rPr lang="en-US" b="1" dirty="0">
                <a:solidFill>
                  <a:srgbClr val="C00000"/>
                </a:solidFill>
              </a:rPr>
              <a:t> Oxidoreductases</a:t>
            </a:r>
            <a:r>
              <a:rPr lang="en-US" dirty="0">
                <a:solidFill>
                  <a:srgbClr val="C00000"/>
                </a:solidFill>
              </a:rPr>
              <a:t> </a:t>
            </a:r>
            <a:r>
              <a:rPr lang="en-US" dirty="0"/>
              <a:t>catalyze oxidations and reductions</a:t>
            </a:r>
            <a:r>
              <a:rPr lang="sr-Latn-RS" dirty="0"/>
              <a:t> (LDH, catalase...)</a:t>
            </a:r>
            <a:endParaRPr lang="en-US" dirty="0"/>
          </a:p>
          <a:p>
            <a:pPr marL="0" indent="0">
              <a:buNone/>
            </a:pPr>
            <a:r>
              <a:rPr lang="en-US" b="1" dirty="0"/>
              <a:t>2. </a:t>
            </a:r>
            <a:r>
              <a:rPr lang="en-US" b="1" dirty="0">
                <a:solidFill>
                  <a:srgbClr val="C00000"/>
                </a:solidFill>
              </a:rPr>
              <a:t>Transferases</a:t>
            </a:r>
            <a:r>
              <a:rPr lang="en-US" b="1" dirty="0"/>
              <a:t> </a:t>
            </a:r>
            <a:r>
              <a:rPr lang="en-US" dirty="0"/>
              <a:t>catalyze transfer of groups such as methyl or glycosyl</a:t>
            </a:r>
            <a:endParaRPr lang="en-US" dirty="0"/>
          </a:p>
          <a:p>
            <a:pPr marL="0" indent="0">
              <a:buNone/>
            </a:pPr>
            <a:r>
              <a:rPr lang="en-US" dirty="0"/>
              <a:t>groups from a donor molecule to an acceptor molecule</a:t>
            </a:r>
            <a:r>
              <a:rPr lang="sr-Latn-RS" dirty="0"/>
              <a:t> (CK, AST, ALT, GGT)</a:t>
            </a:r>
            <a:endParaRPr lang="en-US" dirty="0"/>
          </a:p>
          <a:p>
            <a:pPr marL="0" indent="0">
              <a:buNone/>
            </a:pPr>
            <a:r>
              <a:rPr lang="en-US" b="1" dirty="0"/>
              <a:t>3.</a:t>
            </a:r>
            <a:r>
              <a:rPr lang="en-US" b="1" dirty="0">
                <a:solidFill>
                  <a:srgbClr val="C00000"/>
                </a:solidFill>
              </a:rPr>
              <a:t> Hydrolases</a:t>
            </a:r>
            <a:r>
              <a:rPr lang="en-US" dirty="0">
                <a:solidFill>
                  <a:srgbClr val="C00000"/>
                </a:solidFill>
              </a:rPr>
              <a:t> </a:t>
            </a:r>
            <a:r>
              <a:rPr lang="en-US" dirty="0"/>
              <a:t>catalyze the hydrolytic cleavage of C----C, C---O, C----N, P--</a:t>
            </a:r>
            <a:endParaRPr lang="en-US" dirty="0"/>
          </a:p>
          <a:p>
            <a:pPr marL="0" indent="0">
              <a:buNone/>
            </a:pPr>
            <a:r>
              <a:rPr lang="en-US" dirty="0"/>
              <a:t>-O, and certain other bonds, including acid anhydride bonds</a:t>
            </a:r>
            <a:r>
              <a:rPr lang="sr-Latn-RS" dirty="0"/>
              <a:t> (pepidase, amylase...)</a:t>
            </a:r>
            <a:endParaRPr lang="en-US" dirty="0"/>
          </a:p>
          <a:p>
            <a:pPr marL="0" indent="0">
              <a:buNone/>
            </a:pPr>
            <a:r>
              <a:rPr lang="en-US" b="1" dirty="0"/>
              <a:t>4. </a:t>
            </a:r>
            <a:r>
              <a:rPr lang="en-US" b="1" dirty="0">
                <a:solidFill>
                  <a:srgbClr val="C00000"/>
                </a:solidFill>
              </a:rPr>
              <a:t>Lyases</a:t>
            </a:r>
            <a:r>
              <a:rPr lang="en-US" dirty="0"/>
              <a:t> catalyze cleavage of C---C, C---O, C---N, and other bonds by</a:t>
            </a:r>
            <a:endParaRPr lang="en-US" dirty="0"/>
          </a:p>
          <a:p>
            <a:pPr marL="0" indent="0">
              <a:buNone/>
            </a:pPr>
            <a:r>
              <a:rPr lang="en-US" dirty="0"/>
              <a:t>elimination, leaving double bonds, and also add groups to double</a:t>
            </a:r>
            <a:endParaRPr lang="en-US" dirty="0"/>
          </a:p>
          <a:p>
            <a:pPr marL="0" indent="0">
              <a:buNone/>
            </a:pPr>
            <a:r>
              <a:rPr lang="en-US" dirty="0"/>
              <a:t>Bonds</a:t>
            </a:r>
            <a:r>
              <a:rPr lang="sr-Latn-RS" dirty="0"/>
              <a:t> (decarboxylases, dehydratases, aldolase)</a:t>
            </a:r>
            <a:endParaRPr lang="en-US" dirty="0"/>
          </a:p>
          <a:p>
            <a:pPr marL="0" indent="0">
              <a:buNone/>
            </a:pPr>
            <a:r>
              <a:rPr lang="en-US" b="1" dirty="0"/>
              <a:t>5.</a:t>
            </a:r>
            <a:r>
              <a:rPr lang="en-US" b="1" dirty="0">
                <a:solidFill>
                  <a:srgbClr val="C00000"/>
                </a:solidFill>
              </a:rPr>
              <a:t> Isomerases</a:t>
            </a:r>
            <a:r>
              <a:rPr lang="en-US" dirty="0">
                <a:solidFill>
                  <a:srgbClr val="C00000"/>
                </a:solidFill>
              </a:rPr>
              <a:t> </a:t>
            </a:r>
            <a:r>
              <a:rPr lang="en-US" dirty="0"/>
              <a:t>catalyze geometric or structural changes within a single</a:t>
            </a:r>
            <a:endParaRPr lang="en-US" dirty="0"/>
          </a:p>
          <a:p>
            <a:pPr marL="0" indent="0">
              <a:buNone/>
            </a:pPr>
            <a:r>
              <a:rPr lang="en-US" dirty="0"/>
              <a:t>Molecule</a:t>
            </a:r>
            <a:r>
              <a:rPr lang="sr-Latn-RS" dirty="0"/>
              <a:t> (glucose isomerase)</a:t>
            </a:r>
            <a:endParaRPr lang="en-US" dirty="0"/>
          </a:p>
          <a:p>
            <a:pPr marL="0" indent="0">
              <a:buNone/>
            </a:pPr>
            <a:r>
              <a:rPr lang="en-US" b="1" dirty="0"/>
              <a:t>6. </a:t>
            </a:r>
            <a:r>
              <a:rPr lang="en-US" b="1" dirty="0">
                <a:solidFill>
                  <a:srgbClr val="C00000"/>
                </a:solidFill>
              </a:rPr>
              <a:t>Ligases</a:t>
            </a:r>
            <a:r>
              <a:rPr lang="en-US" dirty="0"/>
              <a:t> catalyze the joining together of two molecules, coupled to the</a:t>
            </a:r>
            <a:endParaRPr lang="en-US" dirty="0"/>
          </a:p>
          <a:p>
            <a:pPr marL="0" indent="0">
              <a:buNone/>
            </a:pPr>
            <a:r>
              <a:rPr lang="en-US" dirty="0"/>
              <a:t>hydrolysis of a </a:t>
            </a:r>
            <a:r>
              <a:rPr lang="en-US" dirty="0" err="1"/>
              <a:t>pyrophosphoryl</a:t>
            </a:r>
            <a:r>
              <a:rPr lang="en-US" dirty="0"/>
              <a:t> group in ATP or a similar nucleoside</a:t>
            </a:r>
            <a:endParaRPr lang="en-US" dirty="0"/>
          </a:p>
          <a:p>
            <a:pPr marL="0" indent="0">
              <a:buNone/>
            </a:pPr>
            <a:r>
              <a:rPr lang="sr-Latn-RS" dirty="0"/>
              <a:t>t</a:t>
            </a:r>
            <a:r>
              <a:rPr lang="en-US" dirty="0" err="1"/>
              <a:t>riphosphate</a:t>
            </a:r>
            <a:r>
              <a:rPr lang="sr-Latn-RS" dirty="0"/>
              <a:t> (Acetyl-CoA carboxylase (C-C bond)</a:t>
            </a:r>
            <a:endParaRPr lang="en-US" dirty="0"/>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62413"/>
          </a:xfrm>
        </p:spPr>
        <p:txBody>
          <a:bodyPr>
            <a:normAutofit fontScale="90000"/>
          </a:bodyPr>
          <a:lstStyle/>
          <a:p>
            <a:pPr algn="ctr"/>
            <a:r>
              <a:rPr lang="sr-Latn-RS" dirty="0"/>
              <a:t> </a:t>
            </a:r>
            <a:br>
              <a:rPr lang="sr-Latn-RS" dirty="0"/>
            </a:br>
            <a:endParaRPr lang="en-US" dirty="0"/>
          </a:p>
        </p:txBody>
      </p:sp>
      <p:sp>
        <p:nvSpPr>
          <p:cNvPr id="3" name="Content Placeholder 2"/>
          <p:cNvSpPr>
            <a:spLocks noGrp="1"/>
          </p:cNvSpPr>
          <p:nvPr>
            <p:ph sz="half" idx="1"/>
          </p:nvPr>
        </p:nvSpPr>
        <p:spPr>
          <a:xfrm>
            <a:off x="838200" y="365125"/>
            <a:ext cx="5181600" cy="5811838"/>
          </a:xfrm>
        </p:spPr>
        <p:txBody>
          <a:bodyPr>
            <a:normAutofit lnSpcReduction="10000"/>
          </a:bodyPr>
          <a:lstStyle/>
          <a:p>
            <a:pPr marL="0" indent="0">
              <a:buNone/>
            </a:pPr>
            <a:r>
              <a:rPr lang="en-US" sz="2400" dirty="0">
                <a:solidFill>
                  <a:srgbClr val="C00000"/>
                </a:solidFill>
              </a:rPr>
              <a:t>EC 1.1.1.27 -- L-lactate dehydrogenase</a:t>
            </a:r>
            <a:endParaRPr lang="sr-Latn-RS" sz="2400" dirty="0">
              <a:solidFill>
                <a:srgbClr val="C00000"/>
              </a:solidFill>
            </a:endParaRPr>
          </a:p>
          <a:p>
            <a:pPr marL="0" indent="0">
              <a:buNone/>
            </a:pPr>
            <a:r>
              <a:rPr lang="sr-Latn-RS" sz="1600" dirty="0"/>
              <a:t>1 Oxidoreductase</a:t>
            </a:r>
            <a:endParaRPr lang="sr-Latn-RS" sz="1600" dirty="0"/>
          </a:p>
          <a:p>
            <a:pPr marL="457200" lvl="1" indent="0">
              <a:buNone/>
            </a:pPr>
            <a:r>
              <a:rPr lang="sr-Latn-RS" sz="1600" dirty="0"/>
              <a:t>1.1 </a:t>
            </a:r>
            <a:r>
              <a:rPr lang="en-US" sz="1600" dirty="0"/>
              <a:t>Acting on the CH-OH group of donors</a:t>
            </a:r>
            <a:endParaRPr lang="sr-Latn-RS" sz="1600" dirty="0"/>
          </a:p>
          <a:p>
            <a:pPr marL="914400" lvl="2" indent="0">
              <a:buNone/>
            </a:pPr>
            <a:r>
              <a:rPr lang="sr-Latn-RS" sz="1600" dirty="0"/>
              <a:t>1.1.1. </a:t>
            </a:r>
            <a:r>
              <a:rPr lang="en-US" sz="1600" dirty="0"/>
              <a:t>With NAD+ or NADP+ as acceptor</a:t>
            </a:r>
            <a:endParaRPr lang="sr-Latn-RS" sz="1600" dirty="0"/>
          </a:p>
          <a:p>
            <a:pPr marL="1371600" lvl="3" indent="0">
              <a:buNone/>
            </a:pPr>
            <a:r>
              <a:rPr lang="sr-Latn-RS" sz="1600" dirty="0"/>
              <a:t> 1.1.1.27  L-lactate dehydrogenase</a:t>
            </a:r>
            <a:endParaRPr lang="sr-Latn-RS" sz="1600" dirty="0"/>
          </a:p>
          <a:p>
            <a:pPr marL="0" indent="0">
              <a:buNone/>
            </a:pPr>
            <a:endParaRPr lang="sr-Latn-RS" sz="2600" dirty="0"/>
          </a:p>
          <a:p>
            <a:pPr marL="0" indent="0">
              <a:buNone/>
            </a:pPr>
            <a:r>
              <a:rPr lang="sr-Latn-RS" sz="2400" dirty="0">
                <a:solidFill>
                  <a:srgbClr val="C00000"/>
                </a:solidFill>
              </a:rPr>
              <a:t>EC 2.6.1.1 - aspartate transaminase</a:t>
            </a:r>
            <a:endParaRPr lang="sr-Latn-RS" sz="2400" dirty="0">
              <a:solidFill>
                <a:srgbClr val="C00000"/>
              </a:solidFill>
            </a:endParaRPr>
          </a:p>
          <a:p>
            <a:pPr marL="0" indent="0">
              <a:buNone/>
            </a:pPr>
            <a:r>
              <a:rPr lang="sr-Latn-RS" sz="1600" dirty="0"/>
              <a:t>2 Transferases</a:t>
            </a:r>
            <a:endParaRPr lang="sr-Latn-RS" sz="1600" dirty="0"/>
          </a:p>
          <a:p>
            <a:pPr marL="457200" lvl="1" indent="0">
              <a:buNone/>
            </a:pPr>
            <a:r>
              <a:rPr lang="sr-Latn-RS" sz="1600" dirty="0"/>
              <a:t>2.6. EC 2.6.1.1 - aspartate transaminase</a:t>
            </a:r>
            <a:endParaRPr lang="sr-Latn-RS" sz="1600" dirty="0"/>
          </a:p>
          <a:p>
            <a:pPr marL="914400" lvl="2" indent="0">
              <a:buNone/>
            </a:pPr>
            <a:r>
              <a:rPr lang="sr-Latn-RS" sz="1600" dirty="0"/>
              <a:t>2.6.1. Transaminases</a:t>
            </a:r>
            <a:endParaRPr lang="sr-Latn-RS" sz="1600" dirty="0"/>
          </a:p>
          <a:p>
            <a:pPr marL="1371600" lvl="3" indent="0">
              <a:buNone/>
            </a:pPr>
            <a:r>
              <a:rPr lang="sr-Latn-RS" sz="1600" dirty="0"/>
              <a:t>2.6.1.1 aspartate transaminase</a:t>
            </a:r>
            <a:endParaRPr lang="sr-Latn-RS" sz="1600" dirty="0"/>
          </a:p>
          <a:p>
            <a:pPr marL="1371600" lvl="3" indent="0">
              <a:buNone/>
            </a:pPr>
            <a:endParaRPr lang="sr-Latn-RS" sz="1400" dirty="0"/>
          </a:p>
          <a:p>
            <a:pPr marL="0" indent="0">
              <a:buNone/>
            </a:pPr>
            <a:r>
              <a:rPr lang="en-US" sz="2400" dirty="0">
                <a:solidFill>
                  <a:srgbClr val="C00000"/>
                </a:solidFill>
              </a:rPr>
              <a:t>EC 3.4.22.46 - L-peptidase</a:t>
            </a:r>
            <a:endParaRPr lang="sr-Latn-RS" sz="2400" dirty="0">
              <a:solidFill>
                <a:srgbClr val="C00000"/>
              </a:solidFill>
            </a:endParaRPr>
          </a:p>
          <a:p>
            <a:pPr marL="0" indent="0">
              <a:buNone/>
            </a:pPr>
            <a:r>
              <a:rPr lang="sr-Latn-RS" sz="1600" dirty="0"/>
              <a:t>3 Hydrolase</a:t>
            </a:r>
            <a:endParaRPr lang="sr-Latn-RS" sz="1600" dirty="0"/>
          </a:p>
          <a:p>
            <a:pPr marL="457200" lvl="1" indent="0">
              <a:buNone/>
            </a:pPr>
            <a:r>
              <a:rPr lang="sr-Latn-RS" sz="1600" dirty="0"/>
              <a:t>3.4 </a:t>
            </a:r>
            <a:r>
              <a:rPr lang="en-US" sz="1600" dirty="0"/>
              <a:t>Acting on peptide bonds (peptidases)</a:t>
            </a:r>
            <a:endParaRPr lang="sr-Latn-RS" sz="1600" dirty="0"/>
          </a:p>
          <a:p>
            <a:pPr marL="914400" lvl="2" indent="0">
              <a:buNone/>
            </a:pPr>
            <a:r>
              <a:rPr lang="sr-Latn-RS" sz="1600" dirty="0"/>
              <a:t>3.4.22 Cysteine endopeptidases</a:t>
            </a:r>
            <a:endParaRPr lang="sr-Latn-RS" sz="1600" dirty="0"/>
          </a:p>
          <a:p>
            <a:pPr marL="1371600" lvl="3" indent="0">
              <a:buNone/>
            </a:pPr>
            <a:r>
              <a:rPr lang="en-US" sz="1600" dirty="0"/>
              <a:t>3.4.22.46 L-peptidase</a:t>
            </a:r>
            <a:endParaRPr lang="en-US" sz="1600" dirty="0"/>
          </a:p>
        </p:txBody>
      </p:sp>
      <p:sp>
        <p:nvSpPr>
          <p:cNvPr id="4" name="Content Placeholder 3"/>
          <p:cNvSpPr>
            <a:spLocks noGrp="1"/>
          </p:cNvSpPr>
          <p:nvPr>
            <p:ph sz="half" idx="2"/>
          </p:nvPr>
        </p:nvSpPr>
        <p:spPr>
          <a:xfrm>
            <a:off x="6172199" y="365125"/>
            <a:ext cx="5389685" cy="5811838"/>
          </a:xfrm>
        </p:spPr>
        <p:txBody>
          <a:bodyPr>
            <a:normAutofit lnSpcReduction="10000"/>
          </a:bodyPr>
          <a:lstStyle/>
          <a:p>
            <a:pPr marL="0" indent="0">
              <a:buNone/>
            </a:pPr>
            <a:r>
              <a:rPr lang="en-US" sz="2400" dirty="0">
                <a:solidFill>
                  <a:srgbClr val="C00000"/>
                </a:solidFill>
              </a:rPr>
              <a:t>EC 4.1.1.112 - oxaloacetate decarboxylase</a:t>
            </a:r>
            <a:endParaRPr lang="sr-Latn-RS" sz="2400" dirty="0">
              <a:solidFill>
                <a:srgbClr val="C00000"/>
              </a:solidFill>
            </a:endParaRPr>
          </a:p>
          <a:p>
            <a:pPr marL="0" indent="0">
              <a:buNone/>
            </a:pPr>
            <a:r>
              <a:rPr lang="sr-Latn-RS" sz="1600" dirty="0"/>
              <a:t>4 Lyeses</a:t>
            </a:r>
            <a:endParaRPr lang="sr-Latn-RS" sz="1600" dirty="0"/>
          </a:p>
          <a:p>
            <a:pPr marL="457200" lvl="1" indent="0">
              <a:buNone/>
            </a:pPr>
            <a:r>
              <a:rPr lang="sr-Latn-RS" sz="1600" dirty="0"/>
              <a:t>4.1 Carbon-carbon lyases</a:t>
            </a:r>
            <a:endParaRPr lang="sr-Latn-RS" sz="1600" dirty="0"/>
          </a:p>
          <a:p>
            <a:pPr marL="1371600" lvl="3" indent="0">
              <a:buNone/>
            </a:pPr>
            <a:r>
              <a:rPr lang="sr-Latn-RS" sz="1600" dirty="0"/>
              <a:t>4.1.1 Carboxy lyases</a:t>
            </a:r>
            <a:endParaRPr lang="sr-Latn-RS" sz="1600" dirty="0"/>
          </a:p>
          <a:p>
            <a:pPr marL="1828800" lvl="4" indent="0">
              <a:buNone/>
            </a:pPr>
            <a:r>
              <a:rPr lang="sr-Latn-RS" sz="1600" dirty="0"/>
              <a:t>4.1.1.112 - oxaloacetate decarboxylase</a:t>
            </a:r>
            <a:endParaRPr lang="sr-Latn-RS" sz="1600" dirty="0"/>
          </a:p>
          <a:p>
            <a:pPr marL="1828800" lvl="4" indent="0">
              <a:buNone/>
            </a:pPr>
            <a:endParaRPr lang="sr-Latn-RS" sz="1400" dirty="0"/>
          </a:p>
          <a:p>
            <a:pPr marL="914400" lvl="2" indent="0">
              <a:buNone/>
            </a:pPr>
            <a:r>
              <a:rPr lang="en-US" sz="1600" dirty="0"/>
              <a:t> </a:t>
            </a:r>
            <a:endParaRPr lang="sr-Latn-RS" sz="1600" dirty="0"/>
          </a:p>
          <a:p>
            <a:pPr marL="0" indent="0">
              <a:buNone/>
            </a:pPr>
            <a:r>
              <a:rPr lang="en-US" sz="2400" dirty="0">
                <a:solidFill>
                  <a:srgbClr val="C00000"/>
                </a:solidFill>
              </a:rPr>
              <a:t>EC 5.3.1.18 - glucose isomerase</a:t>
            </a:r>
            <a:endParaRPr lang="sr-Latn-RS" sz="2400" dirty="0">
              <a:solidFill>
                <a:srgbClr val="C00000"/>
              </a:solidFill>
            </a:endParaRPr>
          </a:p>
          <a:p>
            <a:pPr marL="0" indent="0">
              <a:buNone/>
            </a:pPr>
            <a:r>
              <a:rPr lang="sr-Latn-RS" sz="1600" dirty="0"/>
              <a:t>5 Isomerases</a:t>
            </a:r>
            <a:endParaRPr lang="sr-Latn-RS" sz="1600" dirty="0"/>
          </a:p>
          <a:p>
            <a:pPr marL="457200" lvl="1" indent="0">
              <a:buNone/>
            </a:pPr>
            <a:r>
              <a:rPr lang="sr-Latn-RS" sz="1600" dirty="0"/>
              <a:t>5.3 Intramolecular oxidoreductases</a:t>
            </a:r>
            <a:endParaRPr lang="sr-Latn-RS" sz="1600" dirty="0"/>
          </a:p>
          <a:p>
            <a:pPr marL="914400" lvl="2" indent="0">
              <a:buNone/>
            </a:pPr>
            <a:r>
              <a:rPr lang="en-US" sz="1600" dirty="0"/>
              <a:t>5.3.1 Interconverting aldoses and ketoses, and related compounds</a:t>
            </a:r>
            <a:endParaRPr lang="sr-Latn-RS" sz="1600" dirty="0"/>
          </a:p>
          <a:p>
            <a:pPr marL="1371600" lvl="3" indent="0">
              <a:buNone/>
            </a:pPr>
            <a:r>
              <a:rPr lang="en-US" sz="1600" dirty="0"/>
              <a:t>5.3.1.18 glucose isomerase</a:t>
            </a:r>
            <a:endParaRPr lang="sr-Latn-RS" sz="1600" dirty="0"/>
          </a:p>
          <a:p>
            <a:pPr marL="0" indent="0">
              <a:buNone/>
            </a:pPr>
            <a:r>
              <a:rPr lang="en-US" sz="2400" dirty="0">
                <a:solidFill>
                  <a:srgbClr val="C00000"/>
                </a:solidFill>
              </a:rPr>
              <a:t>EC 6.4.1.2 - acetyl-CoA carboxylase</a:t>
            </a:r>
            <a:endParaRPr lang="sr-Latn-RS" sz="2400" dirty="0">
              <a:solidFill>
                <a:srgbClr val="C00000"/>
              </a:solidFill>
            </a:endParaRPr>
          </a:p>
          <a:p>
            <a:pPr marL="0" indent="0">
              <a:buNone/>
            </a:pPr>
            <a:r>
              <a:rPr lang="sr-Latn-RS" sz="1600" dirty="0"/>
              <a:t>6 Ligase</a:t>
            </a:r>
            <a:endParaRPr lang="sr-Latn-RS" sz="1600" dirty="0"/>
          </a:p>
          <a:p>
            <a:pPr marL="457200" lvl="1" indent="0">
              <a:buNone/>
            </a:pPr>
            <a:r>
              <a:rPr lang="en-US" sz="1600" dirty="0"/>
              <a:t>6.4 Forming carbon-carbon bonds</a:t>
            </a:r>
            <a:endParaRPr lang="sr-Latn-RS" sz="1600" dirty="0"/>
          </a:p>
          <a:p>
            <a:pPr marL="914400" lvl="2" indent="0">
              <a:buNone/>
            </a:pPr>
            <a:r>
              <a:rPr lang="en-US" sz="1600" dirty="0"/>
              <a:t>6.4.1 Ligases that form carbon-carbon bonds (only </a:t>
            </a:r>
            <a:r>
              <a:rPr lang="sr-Latn-RS" sz="1600" dirty="0"/>
              <a:t>   </a:t>
            </a:r>
            <a:r>
              <a:rPr lang="en-US" sz="1600" dirty="0"/>
              <a:t>sub-subclass identified to date)</a:t>
            </a:r>
            <a:endParaRPr lang="sr-Latn-RS" sz="1600" dirty="0"/>
          </a:p>
          <a:p>
            <a:pPr marL="1371600" lvl="3" indent="0">
              <a:buNone/>
            </a:pPr>
            <a:r>
              <a:rPr lang="en-US" sz="1600" dirty="0"/>
              <a:t>6.4.1.2 acetyl-CoA carboxylase</a:t>
            </a:r>
            <a:endParaRPr lang="en-US" sz="1600" dirty="0"/>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1556238" y="365125"/>
            <a:ext cx="8212016" cy="1120775"/>
          </a:xfrm>
          <a:ln>
            <a:solidFill>
              <a:srgbClr val="FF0000"/>
            </a:solidFill>
          </a:ln>
        </p:spPr>
        <p:txBody>
          <a:bodyPr>
            <a:normAutofit/>
          </a:bodyPr>
          <a:lstStyle/>
          <a:p>
            <a:pPr algn="ctr"/>
            <a:r>
              <a:rPr lang="sr-Latn-RS" sz="3600" dirty="0"/>
              <a:t>Measurement of enzyme activity</a:t>
            </a:r>
            <a:endParaRPr lang="en-US" sz="3600" dirty="0"/>
          </a:p>
        </p:txBody>
      </p:sp>
      <p:sp>
        <p:nvSpPr>
          <p:cNvPr id="7" name="Content Placeholder 6"/>
          <p:cNvSpPr>
            <a:spLocks noGrp="1"/>
          </p:cNvSpPr>
          <p:nvPr>
            <p:ph idx="1"/>
          </p:nvPr>
        </p:nvSpPr>
        <p:spPr/>
        <p:txBody>
          <a:bodyPr/>
          <a:lstStyle/>
          <a:p>
            <a:endParaRPr lang="sr-Latn-RS" dirty="0"/>
          </a:p>
          <a:p>
            <a:r>
              <a:rPr lang="en-US" sz="2400" dirty="0"/>
              <a:t>We do</a:t>
            </a:r>
            <a:r>
              <a:rPr lang="sr-Latn-RS" sz="2400" dirty="0"/>
              <a:t> no</a:t>
            </a:r>
            <a:r>
              <a:rPr lang="en-US" sz="2400" dirty="0"/>
              <a:t>t measure the molecule </a:t>
            </a:r>
            <a:r>
              <a:rPr lang="sr-Latn-RS" sz="2400" dirty="0"/>
              <a:t>(their weight</a:t>
            </a:r>
            <a:r>
              <a:rPr lang="en-US" sz="2400" dirty="0"/>
              <a:t> ..</a:t>
            </a:r>
            <a:r>
              <a:rPr lang="sr-Latn-RS" sz="2400" dirty="0"/>
              <a:t>.) </a:t>
            </a:r>
            <a:endParaRPr lang="sr-Latn-RS" sz="2400" dirty="0"/>
          </a:p>
          <a:p>
            <a:pPr marL="0" indent="0">
              <a:buNone/>
            </a:pPr>
            <a:r>
              <a:rPr lang="sr-Latn-RS" sz="2400" dirty="0"/>
              <a:t>   </a:t>
            </a:r>
            <a:r>
              <a:rPr lang="en-US" sz="2400" dirty="0"/>
              <a:t>We measure how</a:t>
            </a:r>
            <a:r>
              <a:rPr lang="sr-Latn-RS" sz="2400" dirty="0"/>
              <a:t> </a:t>
            </a:r>
            <a:r>
              <a:rPr lang="en-US" sz="2400" dirty="0"/>
              <a:t>much “work” it performs</a:t>
            </a:r>
            <a:endParaRPr lang="sr-Latn-RS" sz="2400" dirty="0"/>
          </a:p>
          <a:p>
            <a:r>
              <a:rPr lang="en-US" sz="2400" dirty="0"/>
              <a:t>Enzymatic </a:t>
            </a:r>
            <a:r>
              <a:rPr lang="sr-Latn-RS" sz="2400" dirty="0"/>
              <a:t> </a:t>
            </a:r>
            <a:r>
              <a:rPr lang="en-US" sz="2400" dirty="0"/>
              <a:t>activity is proportional to </a:t>
            </a:r>
            <a:r>
              <a:rPr lang="sr-Latn-RS" sz="2400" dirty="0"/>
              <a:t>their </a:t>
            </a:r>
            <a:r>
              <a:rPr lang="en-US" sz="2400" dirty="0"/>
              <a:t>concentration</a:t>
            </a:r>
            <a:endParaRPr lang="en-US" sz="2400" dirty="0"/>
          </a:p>
          <a:p>
            <a:r>
              <a:rPr lang="en-US" sz="2400" dirty="0"/>
              <a:t>Enzyme activity is expressed in </a:t>
            </a:r>
            <a:r>
              <a:rPr lang="en-US" sz="2400" dirty="0">
                <a:solidFill>
                  <a:srgbClr val="C00000"/>
                </a:solidFill>
              </a:rPr>
              <a:t>International unit (IU</a:t>
            </a:r>
            <a:r>
              <a:rPr lang="sr-Latn-RS" sz="2400" dirty="0">
                <a:solidFill>
                  <a:srgbClr val="C00000"/>
                </a:solidFill>
              </a:rPr>
              <a:t>/L</a:t>
            </a:r>
            <a:r>
              <a:rPr lang="en-US" sz="2400" dirty="0">
                <a:solidFill>
                  <a:srgbClr val="C00000"/>
                </a:solidFill>
              </a:rPr>
              <a:t>)</a:t>
            </a:r>
            <a:endParaRPr lang="en-US" sz="2400" dirty="0">
              <a:solidFill>
                <a:srgbClr val="C00000"/>
              </a:solidFill>
            </a:endParaRPr>
          </a:p>
          <a:p>
            <a:r>
              <a:rPr lang="en-US" sz="2400" dirty="0"/>
              <a:t> It corresponds to the amount of enzymes that catalyzes the conversion of one micromole (</a:t>
            </a:r>
            <a:r>
              <a:rPr lang="el-GR" sz="2400" dirty="0"/>
              <a:t>μ</a:t>
            </a:r>
            <a:r>
              <a:rPr lang="en-US" sz="2400" dirty="0"/>
              <a:t>mol) of substrate to product per minute </a:t>
            </a:r>
            <a:endParaRPr lang="en-US" sz="24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RS" dirty="0"/>
              <a:t> </a:t>
            </a:r>
            <a:br>
              <a:rPr lang="sr-Latn-RS" dirty="0"/>
            </a:br>
            <a:endParaRPr lang="en-US" dirty="0"/>
          </a:p>
        </p:txBody>
      </p:sp>
      <p:pic>
        <p:nvPicPr>
          <p:cNvPr id="5" name="Content Placeholder 4"/>
          <p:cNvPicPr>
            <a:picLocks noGrp="1" noChangeAspect="1"/>
          </p:cNvPicPr>
          <p:nvPr>
            <p:ph idx="1"/>
          </p:nvPr>
        </p:nvPicPr>
        <p:blipFill>
          <a:blip r:embed="rId1">
            <a:extLst>
              <a:ext uri="{28A0092B-C50C-407E-A947-70E740481C1C}">
                <a14:useLocalDpi xmlns:a14="http://schemas.microsoft.com/office/drawing/2010/main" val="0"/>
              </a:ext>
            </a:extLst>
          </a:blip>
          <a:stretch>
            <a:fillRect/>
          </a:stretch>
        </p:blipFill>
        <p:spPr>
          <a:xfrm>
            <a:off x="0" y="2015392"/>
            <a:ext cx="2239500" cy="2535360"/>
          </a:xfrm>
        </p:spPr>
      </p:pic>
      <p:pic>
        <p:nvPicPr>
          <p:cNvPr id="15" name="Picture 1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69129" y="2015392"/>
            <a:ext cx="2272936" cy="2535360"/>
          </a:xfrm>
          <a:prstGeom prst="rect">
            <a:avLst/>
          </a:prstGeom>
        </p:spPr>
      </p:pic>
      <p:pic>
        <p:nvPicPr>
          <p:cNvPr id="17" name="Picture 1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95494" y="2082214"/>
            <a:ext cx="3135995" cy="2401713"/>
          </a:xfrm>
          <a:prstGeom prst="rect">
            <a:avLst/>
          </a:prstGeom>
        </p:spPr>
      </p:pic>
      <p:pic>
        <p:nvPicPr>
          <p:cNvPr id="19" name="Picture 1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931489" y="2242436"/>
            <a:ext cx="3135995" cy="2081270"/>
          </a:xfrm>
          <a:prstGeom prst="rect">
            <a:avLst/>
          </a:prstGeom>
        </p:spPr>
      </p:pic>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47445" y="285994"/>
            <a:ext cx="8352693" cy="1111983"/>
          </a:xfrm>
          <a:ln>
            <a:solidFill>
              <a:srgbClr val="C00000"/>
            </a:solidFill>
          </a:ln>
        </p:spPr>
        <p:txBody>
          <a:bodyPr>
            <a:normAutofit/>
          </a:bodyPr>
          <a:lstStyle/>
          <a:p>
            <a:pPr algn="ctr"/>
            <a:r>
              <a:rPr lang="sr-Latn-RS" sz="4000" dirty="0"/>
              <a:t>Measurement os serum enzymes</a:t>
            </a:r>
            <a:endParaRPr lang="en-US" sz="4000" dirty="0"/>
          </a:p>
        </p:txBody>
      </p:sp>
      <p:sp>
        <p:nvSpPr>
          <p:cNvPr id="3" name="Content Placeholder 2"/>
          <p:cNvSpPr>
            <a:spLocks noGrp="1"/>
          </p:cNvSpPr>
          <p:nvPr>
            <p:ph idx="1"/>
          </p:nvPr>
        </p:nvSpPr>
        <p:spPr/>
        <p:txBody>
          <a:bodyPr>
            <a:normAutofit/>
          </a:bodyPr>
          <a:lstStyle/>
          <a:p>
            <a:r>
              <a:rPr lang="sr-Latn-RS" sz="2400" dirty="0"/>
              <a:t>Enzymes are normaly intracellular molecules (except for functional plasma enzymes) and are present in blood in LOW concentration (activity). Basal level in the blood is s result of release of cellular enzymes into the circulation during normal cell turnover</a:t>
            </a:r>
            <a:endParaRPr lang="sr-Latn-RS" sz="2400" dirty="0"/>
          </a:p>
          <a:p>
            <a:r>
              <a:rPr lang="sr-Latn-RS" sz="2400" dirty="0"/>
              <a:t>Increase of enzyme activity in blood indicate cell damage</a:t>
            </a:r>
            <a:endParaRPr lang="sr-Latn-RS" sz="2400" dirty="0"/>
          </a:p>
          <a:p>
            <a:r>
              <a:rPr lang="en-US" sz="2400" dirty="0"/>
              <a:t> Quantitative measure of cell/tissue damage</a:t>
            </a:r>
            <a:endParaRPr lang="en-US" sz="2400" dirty="0"/>
          </a:p>
          <a:p>
            <a:r>
              <a:rPr lang="en-US" sz="2400" dirty="0"/>
              <a:t>Organ specificity- but not absolute specificity in spite of </a:t>
            </a:r>
            <a:endParaRPr lang="en-US" sz="2400" dirty="0"/>
          </a:p>
          <a:p>
            <a:pPr marL="0" indent="0">
              <a:buNone/>
            </a:pPr>
            <a:r>
              <a:rPr lang="sr-Latn-RS" sz="2400" dirty="0"/>
              <a:t>   </a:t>
            </a:r>
            <a:r>
              <a:rPr lang="en-US" sz="2400" dirty="0"/>
              <a:t>same gene content</a:t>
            </a:r>
            <a:r>
              <a:rPr lang="sr-Latn-RS" sz="2400" dirty="0"/>
              <a:t> </a:t>
            </a:r>
            <a:endParaRPr lang="sr-Latn-RS" sz="2400" dirty="0"/>
          </a:p>
          <a:p>
            <a:r>
              <a:rPr lang="en-US" sz="2400" dirty="0"/>
              <a:t>Most enzymes are present in most cells-differing amounts </a:t>
            </a:r>
            <a:endParaRPr lang="en-US" sz="2400" dirty="0"/>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315912"/>
          </a:xfrm>
        </p:spPr>
        <p:txBody>
          <a:bodyPr>
            <a:normAutofit fontScale="90000"/>
          </a:bodyPr>
          <a:lstStyle/>
          <a:p>
            <a:r>
              <a:rPr lang="sr-Latn-RS" dirty="0"/>
              <a:t> </a:t>
            </a:r>
            <a:endParaRPr lang="en-US" dirty="0"/>
          </a:p>
        </p:txBody>
      </p:sp>
      <p:sp>
        <p:nvSpPr>
          <p:cNvPr id="3" name="Content Placeholder 2"/>
          <p:cNvSpPr>
            <a:spLocks noGrp="1"/>
          </p:cNvSpPr>
          <p:nvPr>
            <p:ph idx="1"/>
          </p:nvPr>
        </p:nvSpPr>
        <p:spPr>
          <a:xfrm>
            <a:off x="838200" y="219809"/>
            <a:ext cx="10515600" cy="6273066"/>
          </a:xfrm>
        </p:spPr>
        <p:txBody>
          <a:bodyPr>
            <a:normAutofit/>
          </a:bodyPr>
          <a:lstStyle/>
          <a:p>
            <a:pPr marL="0" indent="0">
              <a:buNone/>
            </a:pPr>
            <a:endParaRPr lang="sr-Latn-RS" dirty="0"/>
          </a:p>
          <a:p>
            <a:pPr marL="0" indent="0">
              <a:buNone/>
            </a:pPr>
            <a:endParaRPr lang="sr-Latn-RS" dirty="0"/>
          </a:p>
          <a:p>
            <a:pPr marL="0" indent="0">
              <a:buNone/>
            </a:pPr>
            <a:endParaRPr lang="sr-Latn-RS" dirty="0"/>
          </a:p>
          <a:p>
            <a:endParaRPr lang="sr-Latn-RS" dirty="0"/>
          </a:p>
          <a:p>
            <a:endParaRPr lang="sr-Latn-RS" sz="2400" dirty="0"/>
          </a:p>
          <a:p>
            <a:r>
              <a:rPr lang="sr-Latn-RS" sz="2400" dirty="0"/>
              <a:t>Functional plasma enzymes – present at all times in circulation and have physiological function in blood</a:t>
            </a:r>
            <a:endParaRPr lang="sr-Latn-RS" sz="2400" dirty="0"/>
          </a:p>
          <a:p>
            <a:pPr lvl="1"/>
            <a:r>
              <a:rPr lang="sr-Latn-RS" dirty="0"/>
              <a:t>Enzymes of coagulation system</a:t>
            </a:r>
            <a:endParaRPr lang="sr-Latn-RS" dirty="0"/>
          </a:p>
          <a:p>
            <a:pPr lvl="1"/>
            <a:r>
              <a:rPr lang="sr-Latn-RS" dirty="0"/>
              <a:t>Lipoprotein lipase</a:t>
            </a:r>
            <a:endParaRPr lang="sr-Latn-RS" dirty="0"/>
          </a:p>
          <a:p>
            <a:pPr lvl="1"/>
            <a:r>
              <a:rPr lang="sr-Latn-RS" dirty="0"/>
              <a:t>Pseudocholin esterase</a:t>
            </a:r>
            <a:endParaRPr lang="sr-Latn-RS" dirty="0"/>
          </a:p>
          <a:p>
            <a:pPr lvl="1"/>
            <a:r>
              <a:rPr lang="sr-Latn-RS" dirty="0"/>
              <a:t>Lecitine-cholesterol acil transferase (LCAT)</a:t>
            </a:r>
            <a:endParaRPr lang="sr-Latn-RS" dirty="0"/>
          </a:p>
          <a:p>
            <a:r>
              <a:rPr lang="sr-Latn-RS" sz="2400" dirty="0"/>
              <a:t>Non-functional plasma enzymes come from cells after their destruction (as a result of apoptosis)</a:t>
            </a:r>
            <a:endParaRPr lang="sr-Latn-RS" sz="2400" dirty="0"/>
          </a:p>
        </p:txBody>
      </p:sp>
      <p:cxnSp>
        <p:nvCxnSpPr>
          <p:cNvPr id="7" name="Straight Connector 6"/>
          <p:cNvCxnSpPr>
            <a:endCxn id="16" idx="1"/>
          </p:cNvCxnSpPr>
          <p:nvPr/>
        </p:nvCxnSpPr>
        <p:spPr>
          <a:xfrm>
            <a:off x="5292966" y="1410858"/>
            <a:ext cx="997928" cy="465926"/>
          </a:xfrm>
          <a:prstGeom prst="line">
            <a:avLst/>
          </a:prstGeom>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flipV="1">
            <a:off x="5396278" y="753585"/>
            <a:ext cx="1033099" cy="463301"/>
          </a:xfrm>
          <a:prstGeom prst="line">
            <a:avLst/>
          </a:prstGeom>
        </p:spPr>
        <p:style>
          <a:lnRef idx="1">
            <a:schemeClr val="accent1"/>
          </a:lnRef>
          <a:fillRef idx="0">
            <a:schemeClr val="accent1"/>
          </a:fillRef>
          <a:effectRef idx="0">
            <a:schemeClr val="accent1"/>
          </a:effectRef>
          <a:fontRef idx="minor">
            <a:schemeClr val="tx1"/>
          </a:fontRef>
        </p:style>
      </p:cxnSp>
      <p:sp>
        <p:nvSpPr>
          <p:cNvPr id="15" name="Rectangle 14"/>
          <p:cNvSpPr/>
          <p:nvPr/>
        </p:nvSpPr>
        <p:spPr>
          <a:xfrm>
            <a:off x="6326065" y="365125"/>
            <a:ext cx="2924908" cy="627430"/>
          </a:xfrm>
          <a:prstGeom prst="rect">
            <a:avLst/>
          </a:prstGeom>
          <a:solidFill>
            <a:srgbClr val="E57F7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RS" sz="2400" dirty="0">
                <a:solidFill>
                  <a:schemeClr val="tx1"/>
                </a:solidFill>
              </a:rPr>
              <a:t>functional</a:t>
            </a:r>
            <a:endParaRPr lang="en-US" sz="2400" dirty="0">
              <a:solidFill>
                <a:schemeClr val="tx1"/>
              </a:solidFill>
            </a:endParaRPr>
          </a:p>
        </p:txBody>
      </p:sp>
      <p:sp>
        <p:nvSpPr>
          <p:cNvPr id="16" name="Rectangle 15"/>
          <p:cNvSpPr/>
          <p:nvPr/>
        </p:nvSpPr>
        <p:spPr>
          <a:xfrm>
            <a:off x="6290894" y="1563069"/>
            <a:ext cx="2924908" cy="627430"/>
          </a:xfrm>
          <a:prstGeom prst="rect">
            <a:avLst/>
          </a:prstGeom>
          <a:solidFill>
            <a:schemeClr val="accent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RS" sz="2400" dirty="0">
                <a:solidFill>
                  <a:schemeClr val="tx1"/>
                </a:solidFill>
              </a:rPr>
              <a:t>Non-functional</a:t>
            </a:r>
            <a:endParaRPr lang="en-US" sz="2400" dirty="0">
              <a:solidFill>
                <a:schemeClr val="tx1"/>
              </a:solidFill>
            </a:endParaRPr>
          </a:p>
        </p:txBody>
      </p:sp>
      <p:sp>
        <p:nvSpPr>
          <p:cNvPr id="17" name="Rectangle: Rounded Corners 16"/>
          <p:cNvSpPr/>
          <p:nvPr/>
        </p:nvSpPr>
        <p:spPr>
          <a:xfrm>
            <a:off x="1732817" y="879383"/>
            <a:ext cx="3663461" cy="856031"/>
          </a:xfrm>
          <a:prstGeom prst="roundRect">
            <a:avLst/>
          </a:prstGeom>
          <a:solidFill>
            <a:srgbClr val="E57F7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solidFill>
              </a:rPr>
              <a:t>Enzymes in plasma </a:t>
            </a:r>
            <a:endParaRPr lang="en-US" sz="2800" dirty="0">
              <a:solidFill>
                <a:schemeClr val="tx1"/>
              </a:solidFill>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endParaRPr lang="sr-Latn-RS" dirty="0"/>
          </a:p>
          <a:p>
            <a:pPr>
              <a:buFont typeface="Wingdings" panose="05000000000000000000" pitchFamily="2" charset="2"/>
              <a:buChar char="Ø"/>
            </a:pPr>
            <a:r>
              <a:rPr lang="sr-Latn-RS" dirty="0"/>
              <a:t>Measurement of serum enzymes provides valuable information:</a:t>
            </a:r>
            <a:endParaRPr lang="sr-Latn-RS" dirty="0"/>
          </a:p>
          <a:p>
            <a:pPr lvl="1">
              <a:buFont typeface="Wingdings" panose="05000000000000000000" pitchFamily="2" charset="2"/>
              <a:buChar char="ü"/>
            </a:pPr>
            <a:r>
              <a:rPr lang="sr-Latn-RS" dirty="0"/>
              <a:t>Presence of disease</a:t>
            </a:r>
            <a:endParaRPr lang="sr-Latn-RS" dirty="0"/>
          </a:p>
          <a:p>
            <a:pPr lvl="1">
              <a:buFont typeface="Wingdings" panose="05000000000000000000" pitchFamily="2" charset="2"/>
              <a:buChar char="ü"/>
            </a:pPr>
            <a:r>
              <a:rPr lang="sr-Latn-RS" dirty="0"/>
              <a:t>Organs involved</a:t>
            </a:r>
            <a:endParaRPr lang="sr-Latn-RS" dirty="0"/>
          </a:p>
          <a:p>
            <a:pPr lvl="1">
              <a:buFont typeface="Wingdings" panose="05000000000000000000" pitchFamily="2" charset="2"/>
              <a:buChar char="ü"/>
            </a:pPr>
            <a:r>
              <a:rPr lang="sr-Latn-RS" dirty="0"/>
              <a:t>Differential diagnosis</a:t>
            </a:r>
            <a:endParaRPr lang="sr-Latn-RS" dirty="0"/>
          </a:p>
          <a:p>
            <a:pPr lvl="1">
              <a:buFont typeface="Wingdings" panose="05000000000000000000" pitchFamily="2" charset="2"/>
              <a:buChar char="ü"/>
            </a:pPr>
            <a:r>
              <a:rPr lang="sr-Latn-RS" dirty="0"/>
              <a:t>Extent of disease</a:t>
            </a:r>
            <a:endParaRPr lang="sr-Latn-RS" dirty="0"/>
          </a:p>
          <a:p>
            <a:pPr lvl="1">
              <a:buFont typeface="Wingdings" panose="05000000000000000000" pitchFamily="2" charset="2"/>
              <a:buChar char="ü"/>
            </a:pPr>
            <a:r>
              <a:rPr lang="sr-Latn-RS" dirty="0"/>
              <a:t>Time-course of disease</a:t>
            </a:r>
            <a:endParaRPr lang="sr-Latn-RS" dirty="0"/>
          </a:p>
          <a:p>
            <a:endParaRPr lang="en-US" dirty="0"/>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br>
              <a:rPr lang="sr-Latn-RS" dirty="0"/>
            </a:br>
            <a:endParaRPr lang="en-US" dirty="0"/>
          </a:p>
        </p:txBody>
      </p:sp>
      <p:pic>
        <p:nvPicPr>
          <p:cNvPr id="5" name="Content Placeholder 4"/>
          <p:cNvPicPr>
            <a:picLocks noGrp="1" noChangeAspect="1"/>
          </p:cNvPicPr>
          <p:nvPr>
            <p:ph idx="1"/>
          </p:nvPr>
        </p:nvPicPr>
        <p:blipFill>
          <a:blip r:embed="rId1">
            <a:extLst>
              <a:ext uri="{28A0092B-C50C-407E-A947-70E740481C1C}">
                <a14:useLocalDpi xmlns:a14="http://schemas.microsoft.com/office/drawing/2010/main" val="0"/>
              </a:ext>
            </a:extLst>
          </a:blip>
          <a:stretch>
            <a:fillRect/>
          </a:stretch>
        </p:blipFill>
        <p:spPr>
          <a:xfrm>
            <a:off x="1502413" y="1099038"/>
            <a:ext cx="9187173" cy="5060340"/>
          </a:xfrm>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34308" y="365126"/>
            <a:ext cx="7666892" cy="980098"/>
          </a:xfrm>
          <a:ln>
            <a:solidFill>
              <a:srgbClr val="C00000"/>
            </a:solidFill>
          </a:ln>
        </p:spPr>
        <p:txBody>
          <a:bodyPr>
            <a:normAutofit/>
          </a:bodyPr>
          <a:lstStyle/>
          <a:p>
            <a:pPr algn="ctr"/>
            <a:r>
              <a:rPr lang="sr-Latn-RS" sz="3600" dirty="0"/>
              <a:t>Changes in enzyme activity - causes</a:t>
            </a:r>
            <a:endParaRPr lang="en-US" sz="3600" dirty="0"/>
          </a:p>
        </p:txBody>
      </p:sp>
      <p:sp>
        <p:nvSpPr>
          <p:cNvPr id="3" name="Content Placeholder 2"/>
          <p:cNvSpPr>
            <a:spLocks noGrp="1"/>
          </p:cNvSpPr>
          <p:nvPr>
            <p:ph idx="1"/>
          </p:nvPr>
        </p:nvSpPr>
        <p:spPr>
          <a:xfrm>
            <a:off x="838200" y="1714500"/>
            <a:ext cx="10515600" cy="4462463"/>
          </a:xfrm>
        </p:spPr>
        <p:txBody>
          <a:bodyPr/>
          <a:lstStyle/>
          <a:p>
            <a:pPr marL="0" indent="0">
              <a:buNone/>
            </a:pPr>
            <a:r>
              <a:rPr lang="sr-Latn-RS" dirty="0">
                <a:solidFill>
                  <a:srgbClr val="C00000"/>
                </a:solidFill>
              </a:rPr>
              <a:t>Increased activity</a:t>
            </a:r>
            <a:endParaRPr lang="sr-Latn-RS" dirty="0">
              <a:solidFill>
                <a:srgbClr val="C00000"/>
              </a:solidFill>
            </a:endParaRPr>
          </a:p>
          <a:p>
            <a:pPr lvl="1"/>
            <a:r>
              <a:rPr lang="sr-Latn-RS" dirty="0"/>
              <a:t>Cell necrosis</a:t>
            </a:r>
            <a:endParaRPr lang="sr-Latn-RS" dirty="0"/>
          </a:p>
          <a:p>
            <a:pPr lvl="1"/>
            <a:r>
              <a:rPr lang="en-US" dirty="0"/>
              <a:t>Increased production of enzyme within the cell resulting in increase in serum by overflow</a:t>
            </a:r>
            <a:endParaRPr lang="sr-Latn-RS" dirty="0"/>
          </a:p>
          <a:p>
            <a:pPr lvl="1"/>
            <a:r>
              <a:rPr lang="en-US" dirty="0"/>
              <a:t>Increase in tissue source of enzyme as in malignancy</a:t>
            </a:r>
            <a:endParaRPr lang="sr-Latn-RS" dirty="0"/>
          </a:p>
          <a:p>
            <a:pPr lvl="1"/>
            <a:r>
              <a:rPr lang="sr-Latn-RS" dirty="0"/>
              <a:t>Increase level in obstructive jaudance (impaired disposition)</a:t>
            </a:r>
            <a:endParaRPr lang="sr-Latn-RS" dirty="0"/>
          </a:p>
          <a:p>
            <a:pPr lvl="1"/>
            <a:r>
              <a:rPr lang="sr-Latn-RS" dirty="0"/>
              <a:t>Increased level in renal failure</a:t>
            </a:r>
            <a:endParaRPr lang="sr-Latn-RS" dirty="0"/>
          </a:p>
          <a:p>
            <a:pPr marL="0" lvl="0" indent="0">
              <a:buNone/>
            </a:pPr>
            <a:r>
              <a:rPr lang="en-US" dirty="0">
                <a:solidFill>
                  <a:srgbClr val="C00000"/>
                </a:solidFill>
              </a:rPr>
              <a:t>Decreased activity</a:t>
            </a:r>
            <a:endParaRPr lang="sr-Latn-RS" dirty="0">
              <a:solidFill>
                <a:srgbClr val="C00000"/>
              </a:solidFill>
            </a:endParaRPr>
          </a:p>
          <a:p>
            <a:pPr lvl="1"/>
            <a:r>
              <a:rPr lang="sr-Latn-RS" dirty="0">
                <a:solidFill>
                  <a:prstClr val="black"/>
                </a:solidFill>
              </a:rPr>
              <a:t>Decreased formation (genetic, aquired)</a:t>
            </a:r>
            <a:endParaRPr lang="sr-Latn-RS" dirty="0">
              <a:solidFill>
                <a:prstClr val="black"/>
              </a:solidFill>
            </a:endParaRPr>
          </a:p>
          <a:p>
            <a:pPr lvl="1"/>
            <a:r>
              <a:rPr lang="sr-Latn-RS" dirty="0">
                <a:solidFill>
                  <a:prstClr val="black"/>
                </a:solidFill>
              </a:rPr>
              <a:t>Enzyme inhibition by drug</a:t>
            </a:r>
            <a:endParaRPr lang="sr-Latn-RS" dirty="0">
              <a:solidFill>
                <a:prstClr val="black"/>
              </a:solidFill>
            </a:endParaRPr>
          </a:p>
          <a:p>
            <a:pPr lvl="1"/>
            <a:r>
              <a:rPr lang="sr-Latn-RS" dirty="0">
                <a:solidFill>
                  <a:prstClr val="black"/>
                </a:solidFill>
              </a:rPr>
              <a:t>Lack of cofactors</a:t>
            </a:r>
            <a:endParaRPr lang="en-US" dirty="0">
              <a:solidFill>
                <a:prstClr val="black"/>
              </a:solidFill>
            </a:endParaRPr>
          </a:p>
          <a:p>
            <a:pPr marL="0" indent="0">
              <a:buNone/>
            </a:pPr>
            <a:endParaRPr lang="sr-Latn-RS" dirty="0"/>
          </a:p>
          <a:p>
            <a:pPr marL="457200" lvl="1" indent="0">
              <a:buNone/>
            </a:pPr>
            <a:endParaRPr lang="sr-Latn-RS" dirty="0"/>
          </a:p>
          <a:p>
            <a:endParaRPr lang="sr-Latn-RS" dirty="0"/>
          </a:p>
          <a:p>
            <a:endParaRPr lang="sr-Latn-RS" dirty="0"/>
          </a:p>
          <a:p>
            <a:pPr lvl="1"/>
            <a:endParaRPr lang="en-US" dirty="0"/>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RS" dirty="0"/>
              <a:t> </a:t>
            </a:r>
            <a:br>
              <a:rPr lang="sr-Latn-RS" dirty="0"/>
            </a:br>
            <a:endParaRPr lang="en-US" dirty="0"/>
          </a:p>
        </p:txBody>
      </p:sp>
      <p:sp>
        <p:nvSpPr>
          <p:cNvPr id="3" name="Content Placeholder 2"/>
          <p:cNvSpPr>
            <a:spLocks noGrp="1"/>
          </p:cNvSpPr>
          <p:nvPr>
            <p:ph idx="1"/>
          </p:nvPr>
        </p:nvSpPr>
        <p:spPr/>
        <p:txBody>
          <a:bodyPr/>
          <a:lstStyle/>
          <a:p>
            <a:r>
              <a:rPr lang="sr-Latn-RS" dirty="0"/>
              <a:t>Enzyme persistence in plasma depends on </a:t>
            </a:r>
            <a:endParaRPr lang="sr-Latn-RS" dirty="0"/>
          </a:p>
          <a:p>
            <a:pPr lvl="1"/>
            <a:r>
              <a:rPr lang="en-US" dirty="0"/>
              <a:t>Inactivation due to instability</a:t>
            </a:r>
            <a:endParaRPr lang="sr-Latn-RS" dirty="0"/>
          </a:p>
          <a:p>
            <a:pPr lvl="1"/>
            <a:r>
              <a:rPr lang="en-US" dirty="0"/>
              <a:t>Degradation by proteases</a:t>
            </a:r>
            <a:endParaRPr lang="sr-Latn-RS" dirty="0"/>
          </a:p>
          <a:p>
            <a:pPr lvl="1"/>
            <a:r>
              <a:rPr lang="en-US" dirty="0"/>
              <a:t>Renal excretion</a:t>
            </a:r>
            <a:endParaRPr lang="sr-Latn-RS" dirty="0"/>
          </a:p>
          <a:p>
            <a:pPr lvl="1"/>
            <a:endParaRPr lang="sr-Latn-RS" dirty="0"/>
          </a:p>
          <a:p>
            <a:r>
              <a:rPr lang="en-US" dirty="0"/>
              <a:t>Knowledge of the plasma half-life</a:t>
            </a:r>
            <a:r>
              <a:rPr lang="sr-Latn-RS" dirty="0"/>
              <a:t> </a:t>
            </a:r>
            <a:r>
              <a:rPr lang="en-US" dirty="0"/>
              <a:t>(t½) of enzymes enables changes</a:t>
            </a:r>
            <a:endParaRPr lang="en-US" dirty="0"/>
          </a:p>
          <a:p>
            <a:pPr marL="0" indent="0">
              <a:buNone/>
            </a:pPr>
            <a:r>
              <a:rPr lang="en-US" dirty="0"/>
              <a:t>in blood levels to be correctly</a:t>
            </a:r>
            <a:r>
              <a:rPr lang="sr-Latn-RS" dirty="0"/>
              <a:t> </a:t>
            </a:r>
            <a:r>
              <a:rPr lang="en-US" dirty="0"/>
              <a:t>interpreted</a:t>
            </a:r>
            <a:endParaRPr lang="en-US" dirty="0"/>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br>
              <a:rPr lang="sr-Latn-RS" dirty="0"/>
            </a:br>
            <a:endParaRPr lang="en-US" dirty="0"/>
          </a:p>
        </p:txBody>
      </p:sp>
      <p:graphicFrame>
        <p:nvGraphicFramePr>
          <p:cNvPr id="4" name="Content Placeholder 3"/>
          <p:cNvGraphicFramePr>
            <a:graphicFrameLocks noGrp="1"/>
          </p:cNvGraphicFramePr>
          <p:nvPr>
            <p:ph idx="1"/>
          </p:nvPr>
        </p:nvGraphicFramePr>
        <p:xfrm>
          <a:off x="2627434" y="1264504"/>
          <a:ext cx="6937132" cy="4328991"/>
        </p:xfrm>
        <a:graphic>
          <a:graphicData uri="http://schemas.openxmlformats.org/drawingml/2006/table">
            <a:tbl>
              <a:tblPr firstRow="1" bandRow="1">
                <a:tableStyleId>{5C22544A-7EE6-4342-B048-85BDC9FD1C3A}</a:tableStyleId>
              </a:tblPr>
              <a:tblGrid>
                <a:gridCol w="3468566"/>
                <a:gridCol w="3468566"/>
              </a:tblGrid>
              <a:tr h="480999">
                <a:tc>
                  <a:txBody>
                    <a:bodyPr/>
                    <a:lstStyle/>
                    <a:p>
                      <a:r>
                        <a:rPr lang="sr-Latn-RS" sz="2000" b="1" dirty="0">
                          <a:solidFill>
                            <a:schemeClr val="tx1"/>
                          </a:solidFill>
                        </a:rPr>
                        <a:t>ENZYME</a:t>
                      </a:r>
                      <a:endParaRPr lang="en-US" sz="2000" b="1" dirty="0">
                        <a:solidFill>
                          <a:schemeClr val="tx1"/>
                        </a:solidFill>
                      </a:endParaRPr>
                    </a:p>
                  </a:txBody>
                  <a:tcPr>
                    <a:solidFill>
                      <a:schemeClr val="accent2">
                        <a:lumMod val="40000"/>
                        <a:lumOff val="60000"/>
                      </a:schemeClr>
                    </a:solidFill>
                  </a:tcPr>
                </a:tc>
                <a:tc>
                  <a:txBody>
                    <a:bodyPr/>
                    <a:lstStyle/>
                    <a:p>
                      <a:r>
                        <a:rPr lang="sr-Latn-RS" sz="2000" dirty="0">
                          <a:solidFill>
                            <a:schemeClr val="tx1"/>
                          </a:solidFill>
                        </a:rPr>
                        <a:t>Half life t1/2 (hours)</a:t>
                      </a:r>
                      <a:endParaRPr lang="en-US" sz="2000" dirty="0">
                        <a:solidFill>
                          <a:schemeClr val="tx1"/>
                        </a:solidFill>
                      </a:endParaRPr>
                    </a:p>
                  </a:txBody>
                  <a:tcPr>
                    <a:solidFill>
                      <a:schemeClr val="accent2">
                        <a:lumMod val="40000"/>
                        <a:lumOff val="60000"/>
                      </a:schemeClr>
                    </a:solidFill>
                  </a:tcPr>
                </a:tc>
              </a:tr>
              <a:tr h="480999">
                <a:tc>
                  <a:txBody>
                    <a:bodyPr/>
                    <a:lstStyle/>
                    <a:p>
                      <a:r>
                        <a:rPr lang="sr-Latn-RS" dirty="0"/>
                        <a:t>ALT/GPT</a:t>
                      </a:r>
                      <a:endParaRPr lang="en-US" dirty="0"/>
                    </a:p>
                  </a:txBody>
                  <a:tcPr>
                    <a:solidFill>
                      <a:schemeClr val="accent2">
                        <a:lumMod val="40000"/>
                        <a:lumOff val="60000"/>
                      </a:schemeClr>
                    </a:solidFill>
                  </a:tcPr>
                </a:tc>
                <a:tc>
                  <a:txBody>
                    <a:bodyPr/>
                    <a:lstStyle/>
                    <a:p>
                      <a:r>
                        <a:rPr lang="sr-Latn-RS" dirty="0"/>
                        <a:t>50</a:t>
                      </a:r>
                      <a:endParaRPr lang="en-US" dirty="0"/>
                    </a:p>
                  </a:txBody>
                  <a:tcPr>
                    <a:solidFill>
                      <a:schemeClr val="accent2">
                        <a:lumMod val="40000"/>
                        <a:lumOff val="60000"/>
                      </a:schemeClr>
                    </a:solidFill>
                  </a:tcPr>
                </a:tc>
              </a:tr>
              <a:tr h="480999">
                <a:tc>
                  <a:txBody>
                    <a:bodyPr/>
                    <a:lstStyle/>
                    <a:p>
                      <a:r>
                        <a:rPr lang="sr-Latn-RS" dirty="0"/>
                        <a:t>AST/GOT (cytosolic) /mitochondrial</a:t>
                      </a:r>
                      <a:endParaRPr lang="en-US" dirty="0"/>
                    </a:p>
                  </a:txBody>
                  <a:tcPr>
                    <a:solidFill>
                      <a:schemeClr val="accent2">
                        <a:lumMod val="40000"/>
                        <a:lumOff val="60000"/>
                      </a:schemeClr>
                    </a:solidFill>
                  </a:tcPr>
                </a:tc>
                <a:tc>
                  <a:txBody>
                    <a:bodyPr/>
                    <a:lstStyle/>
                    <a:p>
                      <a:r>
                        <a:rPr lang="sr-Latn-RS" dirty="0"/>
                        <a:t>14/6</a:t>
                      </a:r>
                      <a:endParaRPr lang="en-US" dirty="0"/>
                    </a:p>
                  </a:txBody>
                  <a:tcPr>
                    <a:solidFill>
                      <a:schemeClr val="accent2">
                        <a:lumMod val="40000"/>
                        <a:lumOff val="60000"/>
                      </a:schemeClr>
                    </a:solidFill>
                  </a:tcPr>
                </a:tc>
              </a:tr>
              <a:tr h="480999">
                <a:tc>
                  <a:txBody>
                    <a:bodyPr/>
                    <a:lstStyle/>
                    <a:p>
                      <a:r>
                        <a:rPr lang="sr-Latn-RS" dirty="0"/>
                        <a:t>ALP (placental)</a:t>
                      </a:r>
                      <a:endParaRPr lang="en-US" dirty="0"/>
                    </a:p>
                  </a:txBody>
                  <a:tcPr>
                    <a:solidFill>
                      <a:schemeClr val="accent2">
                        <a:lumMod val="40000"/>
                        <a:lumOff val="60000"/>
                      </a:schemeClr>
                    </a:solidFill>
                  </a:tcPr>
                </a:tc>
                <a:tc>
                  <a:txBody>
                    <a:bodyPr/>
                    <a:lstStyle/>
                    <a:p>
                      <a:r>
                        <a:rPr lang="sr-Latn-RS" dirty="0"/>
                        <a:t>170</a:t>
                      </a:r>
                      <a:endParaRPr lang="en-US" dirty="0"/>
                    </a:p>
                  </a:txBody>
                  <a:tcPr>
                    <a:solidFill>
                      <a:schemeClr val="accent2">
                        <a:lumMod val="40000"/>
                        <a:lumOff val="60000"/>
                      </a:schemeClr>
                    </a:solidFill>
                  </a:tcPr>
                </a:tc>
              </a:tr>
              <a:tr h="480999">
                <a:tc>
                  <a:txBody>
                    <a:bodyPr/>
                    <a:lstStyle/>
                    <a:p>
                      <a:r>
                        <a:rPr lang="sr-Latn-RS" dirty="0"/>
                        <a:t>LDH-1</a:t>
                      </a:r>
                      <a:endParaRPr lang="en-US" dirty="0"/>
                    </a:p>
                  </a:txBody>
                  <a:tcPr>
                    <a:solidFill>
                      <a:schemeClr val="accent2">
                        <a:lumMod val="40000"/>
                        <a:lumOff val="60000"/>
                      </a:schemeClr>
                    </a:solidFill>
                  </a:tcPr>
                </a:tc>
                <a:tc>
                  <a:txBody>
                    <a:bodyPr/>
                    <a:lstStyle/>
                    <a:p>
                      <a:r>
                        <a:rPr lang="sr-Latn-RS" dirty="0"/>
                        <a:t>107</a:t>
                      </a:r>
                      <a:endParaRPr lang="en-US" dirty="0"/>
                    </a:p>
                  </a:txBody>
                  <a:tcPr>
                    <a:solidFill>
                      <a:schemeClr val="accent2">
                        <a:lumMod val="40000"/>
                        <a:lumOff val="60000"/>
                      </a:schemeClr>
                    </a:solidFill>
                  </a:tcPr>
                </a:tc>
              </a:tr>
              <a:tr h="480999">
                <a:tc>
                  <a:txBody>
                    <a:bodyPr/>
                    <a:lstStyle/>
                    <a:p>
                      <a:r>
                        <a:rPr lang="sr-Latn-RS" dirty="0"/>
                        <a:t>LDH-5</a:t>
                      </a:r>
                      <a:endParaRPr lang="en-US" dirty="0"/>
                    </a:p>
                  </a:txBody>
                  <a:tcPr>
                    <a:solidFill>
                      <a:schemeClr val="accent2">
                        <a:lumMod val="40000"/>
                        <a:lumOff val="60000"/>
                      </a:schemeClr>
                    </a:solidFill>
                  </a:tcPr>
                </a:tc>
                <a:tc>
                  <a:txBody>
                    <a:bodyPr/>
                    <a:lstStyle/>
                    <a:p>
                      <a:r>
                        <a:rPr lang="sr-Latn-RS" dirty="0"/>
                        <a:t>10</a:t>
                      </a:r>
                      <a:endParaRPr lang="en-US" dirty="0"/>
                    </a:p>
                  </a:txBody>
                  <a:tcPr>
                    <a:solidFill>
                      <a:schemeClr val="accent2">
                        <a:lumMod val="40000"/>
                        <a:lumOff val="60000"/>
                      </a:schemeClr>
                    </a:solidFill>
                  </a:tcPr>
                </a:tc>
              </a:tr>
              <a:tr h="480999">
                <a:tc>
                  <a:txBody>
                    <a:bodyPr/>
                    <a:lstStyle/>
                    <a:p>
                      <a:r>
                        <a:rPr lang="sr-Latn-RS" dirty="0"/>
                        <a:t>CK-MM</a:t>
                      </a:r>
                      <a:endParaRPr lang="en-US" dirty="0"/>
                    </a:p>
                  </a:txBody>
                  <a:tcPr>
                    <a:solidFill>
                      <a:schemeClr val="accent2">
                        <a:lumMod val="40000"/>
                        <a:lumOff val="60000"/>
                      </a:schemeClr>
                    </a:solidFill>
                  </a:tcPr>
                </a:tc>
                <a:tc>
                  <a:txBody>
                    <a:bodyPr/>
                    <a:lstStyle/>
                    <a:p>
                      <a:r>
                        <a:rPr lang="sr-Latn-RS" dirty="0"/>
                        <a:t>20</a:t>
                      </a:r>
                      <a:endParaRPr lang="en-US" dirty="0"/>
                    </a:p>
                  </a:txBody>
                  <a:tcPr>
                    <a:solidFill>
                      <a:schemeClr val="accent2">
                        <a:lumMod val="40000"/>
                        <a:lumOff val="60000"/>
                      </a:schemeClr>
                    </a:solidFill>
                  </a:tcPr>
                </a:tc>
              </a:tr>
              <a:tr h="480999">
                <a:tc>
                  <a:txBody>
                    <a:bodyPr/>
                    <a:lstStyle/>
                    <a:p>
                      <a:r>
                        <a:rPr lang="sr-Latn-RS" dirty="0"/>
                        <a:t>CK-MB</a:t>
                      </a:r>
                      <a:endParaRPr lang="en-US" dirty="0"/>
                    </a:p>
                  </a:txBody>
                  <a:tcPr>
                    <a:solidFill>
                      <a:schemeClr val="accent2">
                        <a:lumMod val="40000"/>
                        <a:lumOff val="60000"/>
                      </a:schemeClr>
                    </a:solidFill>
                  </a:tcPr>
                </a:tc>
                <a:tc>
                  <a:txBody>
                    <a:bodyPr/>
                    <a:lstStyle/>
                    <a:p>
                      <a:r>
                        <a:rPr lang="sr-Latn-RS" dirty="0"/>
                        <a:t>10</a:t>
                      </a:r>
                      <a:endParaRPr lang="en-US" dirty="0"/>
                    </a:p>
                  </a:txBody>
                  <a:tcPr>
                    <a:solidFill>
                      <a:schemeClr val="accent2">
                        <a:lumMod val="40000"/>
                        <a:lumOff val="60000"/>
                      </a:schemeClr>
                    </a:solidFill>
                  </a:tcPr>
                </a:tc>
              </a:tr>
              <a:tr h="480999">
                <a:tc>
                  <a:txBody>
                    <a:bodyPr/>
                    <a:lstStyle/>
                    <a:p>
                      <a:r>
                        <a:rPr lang="sr-Latn-RS" dirty="0"/>
                        <a:t>CK-BB</a:t>
                      </a:r>
                      <a:endParaRPr lang="en-US" dirty="0"/>
                    </a:p>
                  </a:txBody>
                  <a:tcPr>
                    <a:solidFill>
                      <a:schemeClr val="accent2">
                        <a:lumMod val="40000"/>
                        <a:lumOff val="60000"/>
                      </a:schemeClr>
                    </a:solidFill>
                  </a:tcPr>
                </a:tc>
                <a:tc>
                  <a:txBody>
                    <a:bodyPr/>
                    <a:lstStyle/>
                    <a:p>
                      <a:r>
                        <a:rPr lang="sr-Latn-RS" dirty="0"/>
                        <a:t>3</a:t>
                      </a:r>
                      <a:endParaRPr lang="en-US" dirty="0"/>
                    </a:p>
                  </a:txBody>
                  <a:tcPr>
                    <a:solidFill>
                      <a:schemeClr val="accent2">
                        <a:lumMod val="40000"/>
                        <a:lumOff val="60000"/>
                      </a:schemeClr>
                    </a:solidFill>
                  </a:tcPr>
                </a:tc>
              </a:tr>
            </a:tbl>
          </a:graphicData>
        </a:graphic>
      </p:graphicFrame>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49669" y="365126"/>
            <a:ext cx="7552594" cy="1129566"/>
          </a:xfrm>
          <a:ln>
            <a:noFill/>
          </a:ln>
        </p:spPr>
        <p:txBody>
          <a:bodyPr>
            <a:normAutofit fontScale="90000"/>
          </a:bodyPr>
          <a:lstStyle/>
          <a:p>
            <a:pPr algn="ctr"/>
            <a:r>
              <a:rPr lang="sr-Latn-RS" dirty="0"/>
              <a:t> </a:t>
            </a:r>
            <a:br>
              <a:rPr lang="sr-Latn-RS" dirty="0"/>
            </a:br>
            <a:endParaRPr lang="en-US" dirty="0"/>
          </a:p>
        </p:txBody>
      </p:sp>
      <p:sp>
        <p:nvSpPr>
          <p:cNvPr id="3" name="Content Placeholder 2"/>
          <p:cNvSpPr>
            <a:spLocks noGrp="1"/>
          </p:cNvSpPr>
          <p:nvPr>
            <p:ph idx="1"/>
          </p:nvPr>
        </p:nvSpPr>
        <p:spPr>
          <a:xfrm>
            <a:off x="917330" y="1799248"/>
            <a:ext cx="10515600" cy="4351338"/>
          </a:xfrm>
        </p:spPr>
        <p:txBody>
          <a:bodyPr/>
          <a:lstStyle/>
          <a:p>
            <a:pPr marL="0" indent="0">
              <a:buNone/>
            </a:pPr>
            <a:r>
              <a:rPr lang="sr-Latn-RS" dirty="0"/>
              <a:t>Measurement of enzyme activity is used for:</a:t>
            </a:r>
            <a:endParaRPr lang="sr-Latn-RS" dirty="0"/>
          </a:p>
          <a:p>
            <a:pPr marL="0" indent="0">
              <a:buNone/>
            </a:pPr>
            <a:endParaRPr lang="sr-Latn-RS" dirty="0"/>
          </a:p>
          <a:p>
            <a:pPr lvl="1"/>
            <a:r>
              <a:rPr lang="en-US" dirty="0"/>
              <a:t>making the diagnosis/differential diagnosis/ </a:t>
            </a:r>
            <a:endParaRPr lang="en-US" dirty="0"/>
          </a:p>
          <a:p>
            <a:pPr marL="457200" lvl="1" indent="0">
              <a:buNone/>
            </a:pPr>
            <a:r>
              <a:rPr lang="sr-Latn-RS" dirty="0"/>
              <a:t>   </a:t>
            </a:r>
            <a:r>
              <a:rPr lang="en-US" dirty="0"/>
              <a:t>early detection of a disease</a:t>
            </a:r>
            <a:endParaRPr lang="sr-Latn-RS" dirty="0"/>
          </a:p>
          <a:p>
            <a:pPr lvl="1"/>
            <a:r>
              <a:rPr lang="en-US" dirty="0"/>
              <a:t>ascertaining prognosis of a disease</a:t>
            </a:r>
            <a:endParaRPr lang="sr-Latn-RS" dirty="0"/>
          </a:p>
          <a:p>
            <a:pPr lvl="1"/>
            <a:r>
              <a:rPr lang="en-US" dirty="0"/>
              <a:t>ascertaining the response to drugs in a disease</a:t>
            </a:r>
            <a:endParaRPr lang="sr-Latn-RS" dirty="0"/>
          </a:p>
          <a:p>
            <a:pPr marL="457200" lvl="1" indent="0">
              <a:buNone/>
            </a:pPr>
            <a:endParaRPr lang="en-US" dirty="0"/>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sr-Latn-RS" sz="3600" b="1" dirty="0">
                <a:solidFill>
                  <a:srgbClr val="C00000"/>
                </a:solidFill>
              </a:rPr>
              <a:t>Isoenzymes</a:t>
            </a:r>
            <a:endParaRPr lang="en-US" sz="3600" b="1" dirty="0">
              <a:solidFill>
                <a:srgbClr val="C00000"/>
              </a:solidFill>
            </a:endParaRPr>
          </a:p>
        </p:txBody>
      </p:sp>
      <p:sp>
        <p:nvSpPr>
          <p:cNvPr id="3" name="Content Placeholder 2"/>
          <p:cNvSpPr>
            <a:spLocks noGrp="1"/>
          </p:cNvSpPr>
          <p:nvPr>
            <p:ph idx="1"/>
          </p:nvPr>
        </p:nvSpPr>
        <p:spPr/>
        <p:txBody>
          <a:bodyPr>
            <a:normAutofit/>
          </a:bodyPr>
          <a:lstStyle/>
          <a:p>
            <a:r>
              <a:rPr lang="en-US" sz="2400" dirty="0"/>
              <a:t>Isoenzymes form a set or family of enzymes that </a:t>
            </a:r>
            <a:r>
              <a:rPr lang="en-US" sz="2400" dirty="0" err="1"/>
              <a:t>catalyse</a:t>
            </a:r>
            <a:r>
              <a:rPr lang="en-US" sz="2400" dirty="0"/>
              <a:t> the same reaction but which differ in structure and physicochemical properties</a:t>
            </a:r>
            <a:r>
              <a:rPr lang="sr-Latn-RS" sz="2400" dirty="0"/>
              <a:t>.</a:t>
            </a:r>
            <a:endParaRPr lang="sr-Latn-RS" sz="2400" dirty="0"/>
          </a:p>
          <a:p>
            <a:endParaRPr lang="sr-Latn-RS" sz="2400" dirty="0"/>
          </a:p>
          <a:p>
            <a:r>
              <a:rPr lang="sr-Latn-RS" sz="2400" dirty="0"/>
              <a:t>They are usually distributed in different tissues</a:t>
            </a:r>
            <a:endParaRPr lang="sr-Latn-RS" sz="2400" dirty="0"/>
          </a:p>
          <a:p>
            <a:endParaRPr lang="sr-Latn-RS" sz="2400" dirty="0"/>
          </a:p>
          <a:p>
            <a:r>
              <a:rPr lang="en-US" sz="2400" dirty="0"/>
              <a:t>Depending on their tissue of origin, isoenzymes have different characteristics and can be distinguished using different methods</a:t>
            </a:r>
            <a:endParaRPr lang="sr-Latn-RS" sz="2400" dirty="0"/>
          </a:p>
          <a:p>
            <a:endParaRPr lang="sr-Latn-RS" sz="2400" dirty="0"/>
          </a:p>
          <a:p>
            <a:r>
              <a:rPr lang="en-US" sz="2400" dirty="0"/>
              <a:t>The damaged organ or the affected tissue can be determined by the identification of particular isoenzymes and measurement of their activity.</a:t>
            </a:r>
            <a:endParaRPr lang="en-US" sz="2400" dirty="0"/>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sr-Latn-RS" sz="3600" dirty="0">
                <a:solidFill>
                  <a:prstClr val="black"/>
                </a:solidFill>
              </a:rPr>
              <a:t>Isoenzymes</a:t>
            </a:r>
            <a:endParaRPr lang="en-US" dirty="0"/>
          </a:p>
        </p:txBody>
      </p:sp>
      <p:sp>
        <p:nvSpPr>
          <p:cNvPr id="3" name="Content Placeholder 2"/>
          <p:cNvSpPr>
            <a:spLocks noGrp="1"/>
          </p:cNvSpPr>
          <p:nvPr>
            <p:ph idx="1"/>
          </p:nvPr>
        </p:nvSpPr>
        <p:spPr/>
        <p:txBody>
          <a:bodyPr/>
          <a:lstStyle/>
          <a:p>
            <a:r>
              <a:rPr lang="sr-Latn-RS" dirty="0"/>
              <a:t>Isoenzymes may differ regarding:</a:t>
            </a:r>
            <a:endParaRPr lang="sr-Latn-RS" dirty="0"/>
          </a:p>
          <a:p>
            <a:pPr marL="457200" lvl="1" indent="0">
              <a:buNone/>
            </a:pPr>
            <a:r>
              <a:rPr lang="en-US" dirty="0"/>
              <a:t>Size</a:t>
            </a:r>
            <a:endParaRPr lang="sr-Latn-RS" dirty="0"/>
          </a:p>
          <a:p>
            <a:pPr marL="457200" lvl="1" indent="0">
              <a:buNone/>
            </a:pPr>
            <a:r>
              <a:rPr lang="en-US" dirty="0"/>
              <a:t>Charge</a:t>
            </a:r>
            <a:endParaRPr lang="sr-Latn-RS" dirty="0"/>
          </a:p>
          <a:p>
            <a:pPr marL="457200" lvl="1" indent="0">
              <a:buNone/>
            </a:pPr>
            <a:r>
              <a:rPr lang="en-US" dirty="0"/>
              <a:t>Thermostability</a:t>
            </a:r>
            <a:endParaRPr lang="sr-Latn-RS" dirty="0"/>
          </a:p>
          <a:p>
            <a:pPr marL="457200" lvl="1" indent="0">
              <a:buNone/>
            </a:pPr>
            <a:r>
              <a:rPr lang="en-US" dirty="0"/>
              <a:t> Km</a:t>
            </a:r>
            <a:endParaRPr lang="sr-Latn-RS" dirty="0"/>
          </a:p>
          <a:p>
            <a:pPr marL="457200" lvl="1" indent="0">
              <a:buNone/>
            </a:pPr>
            <a:r>
              <a:rPr lang="en-US" dirty="0"/>
              <a:t> specificity for different substrates</a:t>
            </a:r>
            <a:endParaRPr lang="sr-Latn-RS" dirty="0"/>
          </a:p>
          <a:p>
            <a:pPr marL="457200" lvl="1" indent="0">
              <a:buNone/>
            </a:pPr>
            <a:r>
              <a:rPr lang="en-US" dirty="0"/>
              <a:t> their ability to be recognized by specific agents</a:t>
            </a:r>
            <a:endParaRPr lang="sr-Latn-RS" dirty="0"/>
          </a:p>
          <a:p>
            <a:pPr marL="457200" lvl="1" indent="0">
              <a:buNone/>
            </a:pPr>
            <a:r>
              <a:rPr lang="en-US" dirty="0"/>
              <a:t> immunoreactivity</a:t>
            </a:r>
            <a:endParaRPr lang="sr-Latn-RS" dirty="0"/>
          </a:p>
          <a:p>
            <a:r>
              <a:rPr lang="en-US" dirty="0"/>
              <a:t>These differences can be used to differentiate between the different isoenzymes using different techniques</a:t>
            </a:r>
            <a:endParaRPr 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sr-Latn-RS" sz="3600" dirty="0">
                <a:solidFill>
                  <a:srgbClr val="C00000"/>
                </a:solidFill>
              </a:rPr>
              <a:t>Competitive inhibition</a:t>
            </a:r>
            <a:endParaRPr lang="en-US" sz="3600" dirty="0">
              <a:solidFill>
                <a:srgbClr val="C00000"/>
              </a:solidFill>
            </a:endParaRPr>
          </a:p>
        </p:txBody>
      </p:sp>
      <p:sp>
        <p:nvSpPr>
          <p:cNvPr id="3" name="Content Placeholder 2"/>
          <p:cNvSpPr>
            <a:spLocks noGrp="1"/>
          </p:cNvSpPr>
          <p:nvPr>
            <p:ph idx="1"/>
          </p:nvPr>
        </p:nvSpPr>
        <p:spPr>
          <a:xfrm>
            <a:off x="838200" y="1825624"/>
            <a:ext cx="10515600" cy="5032375"/>
          </a:xfrm>
        </p:spPr>
        <p:txBody>
          <a:bodyPr>
            <a:normAutofit/>
          </a:bodyPr>
          <a:lstStyle/>
          <a:p>
            <a:r>
              <a:rPr lang="en-US" sz="2400" dirty="0"/>
              <a:t>In competitive inhibition, Vmax of the enzyme is unchanged because the inhibition can be overcome by a sufficiently high concentration of substrate</a:t>
            </a:r>
            <a:endParaRPr lang="en-US" sz="2400" dirty="0"/>
          </a:p>
          <a:p>
            <a:r>
              <a:rPr lang="en-US" sz="2400" dirty="0"/>
              <a:t>However, the apparent value of KM is increased in the presence of inhibitor</a:t>
            </a:r>
            <a:endParaRPr lang="sr-Latn-RS" sz="2400" dirty="0"/>
          </a:p>
          <a:p>
            <a:pPr marL="0" indent="0">
              <a:buNone/>
            </a:pPr>
            <a:r>
              <a:rPr lang="sr-Latn-RS" sz="2000" i="1" dirty="0">
                <a:solidFill>
                  <a:srgbClr val="FF0000"/>
                </a:solidFill>
              </a:rPr>
              <a:t>Example</a:t>
            </a:r>
            <a:r>
              <a:rPr lang="sr-Latn-RS" sz="2000" dirty="0"/>
              <a:t> Sulfanilamide is a drug, a class of antibiotic containing a sulfur atom.</a:t>
            </a:r>
            <a:endParaRPr lang="sr-Latn-RS" sz="2000" dirty="0"/>
          </a:p>
          <a:p>
            <a:pPr marL="0" indent="0">
              <a:buNone/>
            </a:pPr>
            <a:r>
              <a:rPr lang="sr-Latn-RS" sz="2000" dirty="0"/>
              <a:t>It is structurally similar to p-aminobensoic acid (PABA) , a subsstrat</a:t>
            </a:r>
            <a:endParaRPr lang="sr-Latn-RS" sz="2000" dirty="0"/>
          </a:p>
          <a:p>
            <a:pPr marL="0" indent="0">
              <a:buNone/>
            </a:pPr>
            <a:r>
              <a:rPr lang="sr-Latn-RS" sz="2000" dirty="0"/>
              <a:t>For folic acid synthesis in bacteria</a:t>
            </a:r>
            <a:endParaRPr lang="en-US" sz="2000" dirty="0"/>
          </a:p>
        </p:txBody>
      </p:sp>
      <p:pic>
        <p:nvPicPr>
          <p:cNvPr id="4" name="Picture 3"/>
          <p:cNvPicPr>
            <a:picLocks noChangeAspect="1"/>
          </p:cNvPicPr>
          <p:nvPr/>
        </p:nvPicPr>
        <p:blipFill>
          <a:blip r:embed="rId1"/>
          <a:stretch>
            <a:fillRect/>
          </a:stretch>
        </p:blipFill>
        <p:spPr>
          <a:xfrm>
            <a:off x="4745024" y="4401766"/>
            <a:ext cx="2853175" cy="2091109"/>
          </a:xfrm>
          <a:prstGeom prst="rect">
            <a:avLst/>
          </a:prstGeom>
        </p:spPr>
      </p:pic>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br>
              <a:rPr lang="sr-Latn-RS" dirty="0"/>
            </a:br>
            <a:endParaRPr lang="en-US" dirty="0"/>
          </a:p>
        </p:txBody>
      </p:sp>
      <p:pic>
        <p:nvPicPr>
          <p:cNvPr id="4" name="Content Placeholder 3"/>
          <p:cNvPicPr>
            <a:picLocks noGrp="1" noChangeAspect="1"/>
          </p:cNvPicPr>
          <p:nvPr>
            <p:ph idx="1"/>
          </p:nvPr>
        </p:nvPicPr>
        <p:blipFill>
          <a:blip r:embed="rId1"/>
          <a:stretch>
            <a:fillRect/>
          </a:stretch>
        </p:blipFill>
        <p:spPr>
          <a:xfrm>
            <a:off x="2074431" y="1253331"/>
            <a:ext cx="8043138" cy="4351338"/>
          </a:xfrm>
          <a:prstGeom prst="rect">
            <a:avLst/>
          </a:prstGeom>
        </p:spPr>
      </p:pic>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RS" dirty="0"/>
              <a:t> </a:t>
            </a:r>
            <a:br>
              <a:rPr lang="sr-Latn-RS" dirty="0"/>
            </a:br>
            <a:endParaRPr lang="en-US" dirty="0"/>
          </a:p>
        </p:txBody>
      </p:sp>
      <p:sp>
        <p:nvSpPr>
          <p:cNvPr id="3" name="Content Placeholder 2"/>
          <p:cNvSpPr>
            <a:spLocks noGrp="1"/>
          </p:cNvSpPr>
          <p:nvPr>
            <p:ph idx="1"/>
          </p:nvPr>
        </p:nvSpPr>
        <p:spPr>
          <a:xfrm>
            <a:off x="838200" y="1213338"/>
            <a:ext cx="10515600" cy="4963625"/>
          </a:xfrm>
        </p:spPr>
        <p:txBody>
          <a:bodyPr/>
          <a:lstStyle/>
          <a:p>
            <a:pPr marL="0" indent="0">
              <a:buNone/>
            </a:pPr>
            <a:r>
              <a:rPr lang="sr-Latn-RS" dirty="0"/>
              <a:t>Measurement of enzyme activity is helpfulul in diagnosis of:</a:t>
            </a:r>
            <a:endParaRPr lang="sr-Latn-RS" dirty="0"/>
          </a:p>
          <a:p>
            <a:pPr lvl="1">
              <a:lnSpc>
                <a:spcPct val="150000"/>
              </a:lnSpc>
              <a:buFont typeface="Wingdings" panose="05000000000000000000" pitchFamily="2" charset="2"/>
              <a:buChar char="ü"/>
            </a:pPr>
            <a:r>
              <a:rPr lang="en-US" dirty="0"/>
              <a:t>Myocardial Infarction</a:t>
            </a:r>
            <a:endParaRPr lang="en-US" dirty="0"/>
          </a:p>
          <a:p>
            <a:pPr lvl="1">
              <a:lnSpc>
                <a:spcPct val="150000"/>
              </a:lnSpc>
              <a:buFont typeface="Wingdings" panose="05000000000000000000" pitchFamily="2" charset="2"/>
              <a:buChar char="ü"/>
            </a:pPr>
            <a:r>
              <a:rPr lang="en-US" dirty="0"/>
              <a:t>Liver diseases</a:t>
            </a:r>
            <a:endParaRPr lang="en-US" dirty="0"/>
          </a:p>
          <a:p>
            <a:pPr lvl="1">
              <a:lnSpc>
                <a:spcPct val="150000"/>
              </a:lnSpc>
              <a:buFont typeface="Wingdings" panose="05000000000000000000" pitchFamily="2" charset="2"/>
              <a:buChar char="ü"/>
            </a:pPr>
            <a:r>
              <a:rPr lang="en-US" dirty="0"/>
              <a:t>Muscle diseases</a:t>
            </a:r>
            <a:endParaRPr lang="en-US" dirty="0"/>
          </a:p>
          <a:p>
            <a:pPr lvl="1">
              <a:lnSpc>
                <a:spcPct val="150000"/>
              </a:lnSpc>
              <a:buFont typeface="Wingdings" panose="05000000000000000000" pitchFamily="2" charset="2"/>
              <a:buChar char="ü"/>
            </a:pPr>
            <a:r>
              <a:rPr lang="en-US" dirty="0"/>
              <a:t>Bone diseases</a:t>
            </a:r>
            <a:endParaRPr lang="en-US" dirty="0"/>
          </a:p>
          <a:p>
            <a:pPr lvl="1">
              <a:lnSpc>
                <a:spcPct val="150000"/>
              </a:lnSpc>
              <a:buFont typeface="Wingdings" panose="05000000000000000000" pitchFamily="2" charset="2"/>
              <a:buChar char="ü"/>
            </a:pPr>
            <a:r>
              <a:rPr lang="en-US" dirty="0"/>
              <a:t>Cancers</a:t>
            </a:r>
            <a:endParaRPr lang="en-US" dirty="0"/>
          </a:p>
          <a:p>
            <a:pPr lvl="1">
              <a:lnSpc>
                <a:spcPct val="150000"/>
              </a:lnSpc>
              <a:buFont typeface="Wingdings" panose="05000000000000000000" pitchFamily="2" charset="2"/>
              <a:buChar char="ü"/>
            </a:pPr>
            <a:r>
              <a:rPr lang="en-US" dirty="0"/>
              <a:t>GI Tract diseases</a:t>
            </a:r>
            <a:endParaRPr lang="en-US" dirty="0"/>
          </a:p>
          <a:p>
            <a:pPr marL="457200" lvl="1" indent="0">
              <a:buNone/>
            </a:pPr>
            <a:endParaRPr lang="en-US" dirty="0"/>
          </a:p>
          <a:p>
            <a:pPr marL="457200" lvl="1" indent="0">
              <a:buNone/>
            </a:pPr>
            <a:endParaRPr lang="en-US" dirty="0"/>
          </a:p>
          <a:p>
            <a:pPr marL="457200" lvl="1" indent="0">
              <a:buNone/>
            </a:pPr>
            <a:endParaRPr lang="en-US" dirty="0"/>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831850" y="404446"/>
            <a:ext cx="10515600" cy="2470639"/>
          </a:xfrm>
        </p:spPr>
        <p:txBody>
          <a:bodyPr>
            <a:normAutofit/>
          </a:bodyPr>
          <a:lstStyle/>
          <a:p>
            <a:r>
              <a:rPr lang="sr-Latn-RS" sz="1200" dirty="0"/>
              <a:t> </a:t>
            </a:r>
            <a:endParaRPr lang="en-US" sz="1200" dirty="0"/>
          </a:p>
        </p:txBody>
      </p:sp>
      <p:sp>
        <p:nvSpPr>
          <p:cNvPr id="5" name="Text Placeholder 4"/>
          <p:cNvSpPr>
            <a:spLocks noGrp="1"/>
          </p:cNvSpPr>
          <p:nvPr>
            <p:ph type="body" idx="1"/>
          </p:nvPr>
        </p:nvSpPr>
        <p:spPr>
          <a:xfrm>
            <a:off x="838200" y="2926752"/>
            <a:ext cx="10515600" cy="3162355"/>
          </a:xfrm>
        </p:spPr>
        <p:txBody>
          <a:bodyPr/>
          <a:lstStyle/>
          <a:p>
            <a:r>
              <a:rPr lang="sr-Latn-RS" dirty="0"/>
              <a:t>               </a:t>
            </a:r>
            <a:endParaRPr lang="en-US" dirty="0"/>
          </a:p>
        </p:txBody>
      </p:sp>
      <p:pic>
        <p:nvPicPr>
          <p:cNvPr id="7" name="Picture 6"/>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522261" y="853253"/>
            <a:ext cx="1457304" cy="1775647"/>
          </a:xfrm>
          <a:prstGeom prst="rect">
            <a:avLst/>
          </a:prstGeom>
        </p:spPr>
      </p:pic>
      <p:pic>
        <p:nvPicPr>
          <p:cNvPr id="9"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07001" y="768350"/>
            <a:ext cx="2233413" cy="1565134"/>
          </a:xfrm>
          <a:prstGeom prst="rect">
            <a:avLst/>
          </a:prstGeom>
        </p:spPr>
      </p:pic>
      <p:pic>
        <p:nvPicPr>
          <p:cNvPr id="11" name="Picture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167351" y="998257"/>
            <a:ext cx="2502388" cy="1485637"/>
          </a:xfrm>
          <a:prstGeom prst="rect">
            <a:avLst/>
          </a:prstGeom>
        </p:spPr>
      </p:pic>
      <p:sp>
        <p:nvSpPr>
          <p:cNvPr id="12" name="Arrow: Down 11"/>
          <p:cNvSpPr/>
          <p:nvPr/>
        </p:nvSpPr>
        <p:spPr>
          <a:xfrm>
            <a:off x="1960766" y="2927295"/>
            <a:ext cx="290147" cy="641838"/>
          </a:xfrm>
          <a:prstGeom prst="downArrow">
            <a:avLst/>
          </a:prstGeom>
          <a:solidFill>
            <a:srgbClr val="E57F7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1441938" y="3811816"/>
            <a:ext cx="1424353" cy="2384111"/>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RS" sz="2400" dirty="0">
                <a:solidFill>
                  <a:schemeClr val="tx1"/>
                </a:solidFill>
              </a:rPr>
              <a:t>CK-MB</a:t>
            </a:r>
            <a:endParaRPr lang="sr-Latn-RS" sz="2400" dirty="0">
              <a:solidFill>
                <a:schemeClr val="tx1"/>
              </a:solidFill>
            </a:endParaRPr>
          </a:p>
          <a:p>
            <a:pPr algn="ctr"/>
            <a:r>
              <a:rPr lang="sr-Latn-RS" sz="2400" dirty="0">
                <a:solidFill>
                  <a:schemeClr val="tx1"/>
                </a:solidFill>
              </a:rPr>
              <a:t>AST</a:t>
            </a:r>
            <a:endParaRPr lang="sr-Latn-RS" sz="2400" dirty="0">
              <a:solidFill>
                <a:schemeClr val="tx1"/>
              </a:solidFill>
            </a:endParaRPr>
          </a:p>
          <a:p>
            <a:pPr algn="ctr"/>
            <a:r>
              <a:rPr lang="sr-Latn-RS" sz="2400" dirty="0">
                <a:solidFill>
                  <a:schemeClr val="tx1"/>
                </a:solidFill>
              </a:rPr>
              <a:t>LDH-1</a:t>
            </a:r>
            <a:endParaRPr lang="en-US" sz="2400" dirty="0"/>
          </a:p>
        </p:txBody>
      </p:sp>
      <p:pic>
        <p:nvPicPr>
          <p:cNvPr id="14" name="Picture 13"/>
          <p:cNvPicPr>
            <a:picLocks noChangeAspect="1"/>
          </p:cNvPicPr>
          <p:nvPr/>
        </p:nvPicPr>
        <p:blipFill>
          <a:blip r:embed="rId4"/>
          <a:stretch>
            <a:fillRect/>
          </a:stretch>
        </p:blipFill>
        <p:spPr>
          <a:xfrm>
            <a:off x="5762149" y="2927295"/>
            <a:ext cx="323116" cy="658425"/>
          </a:xfrm>
          <a:prstGeom prst="rect">
            <a:avLst/>
          </a:prstGeom>
        </p:spPr>
      </p:pic>
      <p:pic>
        <p:nvPicPr>
          <p:cNvPr id="15" name="Picture 14"/>
          <p:cNvPicPr>
            <a:picLocks noChangeAspect="1"/>
          </p:cNvPicPr>
          <p:nvPr/>
        </p:nvPicPr>
        <p:blipFill>
          <a:blip r:embed="rId4"/>
          <a:stretch>
            <a:fillRect/>
          </a:stretch>
        </p:blipFill>
        <p:spPr>
          <a:xfrm>
            <a:off x="9512464" y="2940835"/>
            <a:ext cx="323116" cy="658425"/>
          </a:xfrm>
          <a:prstGeom prst="rect">
            <a:avLst/>
          </a:prstGeom>
        </p:spPr>
      </p:pic>
      <p:sp>
        <p:nvSpPr>
          <p:cNvPr id="18" name="Rectangle 17"/>
          <p:cNvSpPr/>
          <p:nvPr/>
        </p:nvSpPr>
        <p:spPr>
          <a:xfrm>
            <a:off x="5211530" y="3798277"/>
            <a:ext cx="1424353" cy="2397652"/>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RS" sz="2400" dirty="0">
                <a:solidFill>
                  <a:schemeClr val="tx1"/>
                </a:solidFill>
              </a:rPr>
              <a:t>ALT</a:t>
            </a:r>
            <a:endParaRPr lang="sr-Latn-RS" sz="2400" dirty="0">
              <a:solidFill>
                <a:schemeClr val="tx1"/>
              </a:solidFill>
            </a:endParaRPr>
          </a:p>
          <a:p>
            <a:pPr algn="ctr"/>
            <a:r>
              <a:rPr lang="sr-Latn-RS" sz="2400" dirty="0">
                <a:solidFill>
                  <a:schemeClr val="tx1"/>
                </a:solidFill>
              </a:rPr>
              <a:t>AST</a:t>
            </a:r>
            <a:endParaRPr lang="sr-Latn-RS" sz="2400" dirty="0">
              <a:solidFill>
                <a:schemeClr val="tx1"/>
              </a:solidFill>
            </a:endParaRPr>
          </a:p>
          <a:p>
            <a:pPr algn="ctr"/>
            <a:r>
              <a:rPr lang="sr-Latn-RS" sz="2400" dirty="0">
                <a:solidFill>
                  <a:schemeClr val="tx1"/>
                </a:solidFill>
              </a:rPr>
              <a:t>LDH</a:t>
            </a:r>
            <a:endParaRPr lang="sr-Latn-RS" sz="2400" dirty="0">
              <a:solidFill>
                <a:schemeClr val="tx1"/>
              </a:solidFill>
            </a:endParaRPr>
          </a:p>
          <a:p>
            <a:pPr algn="ctr"/>
            <a:r>
              <a:rPr lang="sr-Latn-RS" sz="2400" dirty="0">
                <a:solidFill>
                  <a:schemeClr val="tx1"/>
                </a:solidFill>
              </a:rPr>
              <a:t>GGT</a:t>
            </a:r>
            <a:endParaRPr lang="sr-Latn-RS" sz="2400" dirty="0">
              <a:solidFill>
                <a:schemeClr val="tx1"/>
              </a:solidFill>
            </a:endParaRPr>
          </a:p>
          <a:p>
            <a:pPr algn="ctr"/>
            <a:r>
              <a:rPr lang="sr-Latn-RS" sz="2400" dirty="0">
                <a:solidFill>
                  <a:schemeClr val="tx1"/>
                </a:solidFill>
              </a:rPr>
              <a:t>ALP</a:t>
            </a:r>
            <a:endParaRPr lang="en-US" sz="2400" dirty="0"/>
          </a:p>
        </p:txBody>
      </p:sp>
      <p:sp>
        <p:nvSpPr>
          <p:cNvPr id="20" name="Rectangle 19"/>
          <p:cNvSpPr/>
          <p:nvPr/>
        </p:nvSpPr>
        <p:spPr>
          <a:xfrm>
            <a:off x="8981122" y="3811817"/>
            <a:ext cx="1424353" cy="2384111"/>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RS" sz="2400" dirty="0">
                <a:solidFill>
                  <a:schemeClr val="tx1"/>
                </a:solidFill>
              </a:rPr>
              <a:t>CK-MM</a:t>
            </a:r>
            <a:endParaRPr lang="sr-Latn-RS" sz="2400" dirty="0">
              <a:solidFill>
                <a:schemeClr val="tx1"/>
              </a:solidFill>
            </a:endParaRPr>
          </a:p>
          <a:p>
            <a:pPr algn="ctr"/>
            <a:r>
              <a:rPr lang="sr-Latn-RS" sz="2400" dirty="0">
                <a:solidFill>
                  <a:schemeClr val="tx1"/>
                </a:solidFill>
              </a:rPr>
              <a:t>AST</a:t>
            </a:r>
            <a:endParaRPr lang="sr-Latn-RS" sz="2400" dirty="0">
              <a:solidFill>
                <a:schemeClr val="tx1"/>
              </a:solidFill>
            </a:endParaRPr>
          </a:p>
          <a:p>
            <a:pPr algn="ctr"/>
            <a:r>
              <a:rPr lang="sr-Latn-RS" sz="2400" dirty="0">
                <a:solidFill>
                  <a:schemeClr val="tx1"/>
                </a:solidFill>
              </a:rPr>
              <a:t>LDH-5</a:t>
            </a:r>
            <a:endParaRPr lang="en-US" sz="2400" dirty="0"/>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838200" y="9463"/>
            <a:ext cx="10515600" cy="1325563"/>
          </a:xfrm>
        </p:spPr>
        <p:txBody>
          <a:bodyPr/>
          <a:lstStyle/>
          <a:p>
            <a:pPr algn="ctr"/>
            <a:r>
              <a:rPr lang="sr-Latn-RS" dirty="0">
                <a:solidFill>
                  <a:srgbClr val="C00000"/>
                </a:solidFill>
              </a:rPr>
              <a:t>Creatine kinase - CK</a:t>
            </a:r>
            <a:endParaRPr lang="en-US" dirty="0">
              <a:solidFill>
                <a:srgbClr val="C00000"/>
              </a:solidFill>
            </a:endParaRPr>
          </a:p>
        </p:txBody>
      </p:sp>
      <p:sp>
        <p:nvSpPr>
          <p:cNvPr id="5" name="Content Placeholder 4"/>
          <p:cNvSpPr>
            <a:spLocks noGrp="1"/>
          </p:cNvSpPr>
          <p:nvPr>
            <p:ph idx="1"/>
          </p:nvPr>
        </p:nvSpPr>
        <p:spPr>
          <a:xfrm>
            <a:off x="838200" y="1310054"/>
            <a:ext cx="10515600" cy="4875701"/>
          </a:xfrm>
        </p:spPr>
        <p:txBody>
          <a:bodyPr/>
          <a:lstStyle/>
          <a:p>
            <a:pPr marL="0" indent="0">
              <a:buNone/>
            </a:pPr>
            <a:r>
              <a:rPr lang="sr-Latn-RS" dirty="0">
                <a:solidFill>
                  <a:srgbClr val="C00000"/>
                </a:solidFill>
              </a:rPr>
              <a:t> </a:t>
            </a:r>
            <a:r>
              <a:rPr lang="en-US" dirty="0"/>
              <a:t>(EC 2.7.3.2; adenosine triphosphate: creatine </a:t>
            </a:r>
            <a:r>
              <a:rPr lang="en-US" dirty="0" err="1"/>
              <a:t>Nphosphotransferase</a:t>
            </a:r>
            <a:r>
              <a:rPr lang="en-US" dirty="0"/>
              <a:t> CK)</a:t>
            </a:r>
            <a:endParaRPr lang="sr-Latn-RS" dirty="0">
              <a:solidFill>
                <a:srgbClr val="C00000"/>
              </a:solidFill>
            </a:endParaRPr>
          </a:p>
          <a:p>
            <a:pPr marL="0" indent="0">
              <a:buNone/>
            </a:pPr>
            <a:r>
              <a:rPr lang="sr-Latn-RS" dirty="0">
                <a:solidFill>
                  <a:srgbClr val="C00000"/>
                </a:solidFill>
              </a:rPr>
              <a:t>     </a:t>
            </a:r>
            <a:r>
              <a:rPr lang="en-US" dirty="0">
                <a:solidFill>
                  <a:srgbClr val="C00000"/>
                </a:solidFill>
              </a:rPr>
              <a:t>Creatine + ATP </a:t>
            </a:r>
            <a:r>
              <a:rPr lang="sr-Latn-RS" dirty="0">
                <a:solidFill>
                  <a:srgbClr val="C00000"/>
                </a:solidFill>
              </a:rPr>
              <a:t>              </a:t>
            </a:r>
            <a:r>
              <a:rPr lang="en-US" dirty="0">
                <a:solidFill>
                  <a:srgbClr val="C00000"/>
                </a:solidFill>
              </a:rPr>
              <a:t>phosphocreatine + ADP </a:t>
            </a:r>
            <a:endParaRPr lang="sr-Latn-RS" dirty="0">
              <a:solidFill>
                <a:srgbClr val="C00000"/>
              </a:solidFill>
            </a:endParaRPr>
          </a:p>
          <a:p>
            <a:pPr marL="0" indent="0">
              <a:buNone/>
            </a:pPr>
            <a:r>
              <a:rPr lang="sr-Latn-RS" sz="2000" dirty="0"/>
              <a:t>       </a:t>
            </a:r>
            <a:r>
              <a:rPr lang="en-US" sz="2000" dirty="0"/>
              <a:t>(Phosphocreatine – serves as energy reserve during muscle contraction)</a:t>
            </a:r>
            <a:endParaRPr lang="sr-Latn-RS" sz="2000" dirty="0"/>
          </a:p>
          <a:p>
            <a:pPr marL="0" indent="0">
              <a:buNone/>
            </a:pPr>
            <a:r>
              <a:rPr lang="sr-Latn-RS" sz="2000" dirty="0"/>
              <a:t>       Cretine kinase is dimeric molecule composed of M and B subunits that form three isoenzymes – </a:t>
            </a:r>
            <a:endParaRPr lang="sr-Latn-RS" sz="2000" dirty="0"/>
          </a:p>
          <a:p>
            <a:pPr marL="0" indent="0">
              <a:buNone/>
            </a:pPr>
            <a:r>
              <a:rPr lang="sr-Latn-RS" sz="2400" dirty="0">
                <a:solidFill>
                  <a:srgbClr val="C00000"/>
                </a:solidFill>
              </a:rPr>
              <a:t>      CK-BB, CK-MB and CK-MM</a:t>
            </a:r>
            <a:endParaRPr lang="sr-Latn-RS" sz="2400" dirty="0">
              <a:solidFill>
                <a:srgbClr val="C00000"/>
              </a:solidFill>
            </a:endParaRPr>
          </a:p>
          <a:p>
            <a:pPr marL="0" indent="0">
              <a:buNone/>
            </a:pPr>
            <a:endParaRPr lang="en-US" sz="2000" dirty="0"/>
          </a:p>
        </p:txBody>
      </p:sp>
      <p:cxnSp>
        <p:nvCxnSpPr>
          <p:cNvPr id="7" name="Straight Arrow Connector 6"/>
          <p:cNvCxnSpPr/>
          <p:nvPr/>
        </p:nvCxnSpPr>
        <p:spPr>
          <a:xfrm>
            <a:off x="3604846" y="2004646"/>
            <a:ext cx="747346"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flipH="1">
            <a:off x="3604846" y="2165961"/>
            <a:ext cx="747346"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graphicFrame>
        <p:nvGraphicFramePr>
          <p:cNvPr id="14" name="Table 13"/>
          <p:cNvGraphicFramePr>
            <a:graphicFrameLocks noGrp="1"/>
          </p:cNvGraphicFramePr>
          <p:nvPr/>
        </p:nvGraphicFramePr>
        <p:xfrm>
          <a:off x="1160585" y="3679351"/>
          <a:ext cx="9495693" cy="2650128"/>
        </p:xfrm>
        <a:graphic>
          <a:graphicData uri="http://schemas.openxmlformats.org/drawingml/2006/table">
            <a:tbl>
              <a:tblPr firstRow="1" bandRow="1">
                <a:tableStyleId>{9DCAF9ED-07DC-4A11-8D7F-57B35C25682E}</a:tableStyleId>
              </a:tblPr>
              <a:tblGrid>
                <a:gridCol w="2235501"/>
                <a:gridCol w="2420064"/>
                <a:gridCol w="2420064"/>
                <a:gridCol w="2420064"/>
              </a:tblGrid>
              <a:tr h="662532">
                <a:tc>
                  <a:txBody>
                    <a:bodyPr/>
                    <a:lstStyle/>
                    <a:p>
                      <a:pPr algn="ctr"/>
                      <a:r>
                        <a:rPr lang="sr-Latn-RS" dirty="0"/>
                        <a:t>Isoenzyme</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sr-Latn-RS" dirty="0"/>
                        <a:t>Composition</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sr-Latn-RS" dirty="0"/>
                        <a:t>Tissue distribution</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sr-Latn-RS" dirty="0"/>
                        <a:t>Clinical significance</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662532">
                <a:tc>
                  <a:txBody>
                    <a:bodyPr/>
                    <a:lstStyle/>
                    <a:p>
                      <a:pPr algn="ctr"/>
                      <a:r>
                        <a:rPr lang="sr-Latn-RS" dirty="0"/>
                        <a:t>CK-1</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sr-Latn-RS" dirty="0"/>
                        <a:t>BB</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sr-Latn-RS" dirty="0"/>
                        <a:t>brain</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sr-Latn-RS" dirty="0"/>
                        <a:t>CNS disease</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662532">
                <a:tc>
                  <a:txBody>
                    <a:bodyPr/>
                    <a:lstStyle/>
                    <a:p>
                      <a:pPr algn="ctr"/>
                      <a:r>
                        <a:rPr lang="sr-Latn-RS" dirty="0"/>
                        <a:t>CK-2</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sr-Latn-RS" dirty="0"/>
                        <a:t>MB</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sr-Latn-RS" dirty="0"/>
                        <a:t>heart</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sr-Latn-RS" dirty="0"/>
                        <a:t>Acute myocardial infarction</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662532">
                <a:tc>
                  <a:txBody>
                    <a:bodyPr/>
                    <a:lstStyle/>
                    <a:p>
                      <a:pPr algn="ctr"/>
                      <a:r>
                        <a:rPr lang="sr-Latn-RS" dirty="0"/>
                        <a:t>CK-3</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sr-Latn-RS" dirty="0"/>
                        <a:t>MM</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sr-Latn-RS" dirty="0"/>
                        <a:t>Sceletal muscle</a:t>
                      </a:r>
                      <a:endParaRPr lang="sr-Latn-RS" dirty="0"/>
                    </a:p>
                    <a:p>
                      <a:pPr algn="ctr"/>
                      <a:r>
                        <a:rPr lang="sr-Latn-RS" dirty="0"/>
                        <a:t>heart</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sr-Latn-RS" dirty="0"/>
                        <a:t>Sceletal muscle disease</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sr-Latn-RS" sz="3600" dirty="0"/>
              <a:t>CK</a:t>
            </a:r>
            <a:endParaRPr lang="en-US" sz="3600" dirty="0"/>
          </a:p>
        </p:txBody>
      </p:sp>
      <p:sp>
        <p:nvSpPr>
          <p:cNvPr id="3" name="Content Placeholder 2"/>
          <p:cNvSpPr>
            <a:spLocks noGrp="1"/>
          </p:cNvSpPr>
          <p:nvPr>
            <p:ph idx="1"/>
          </p:nvPr>
        </p:nvSpPr>
        <p:spPr/>
        <p:txBody>
          <a:bodyPr/>
          <a:lstStyle/>
          <a:p>
            <a:pPr marL="0" indent="0">
              <a:buNone/>
            </a:pPr>
            <a:r>
              <a:rPr lang="sr-Latn-RS" sz="2400" dirty="0"/>
              <a:t>Normal value of CK is  46-171U/L for male </a:t>
            </a:r>
            <a:endParaRPr lang="sr-Latn-RS" sz="2400" dirty="0"/>
          </a:p>
          <a:p>
            <a:pPr marL="0" indent="0">
              <a:buNone/>
            </a:pPr>
            <a:r>
              <a:rPr lang="sr-Latn-RS" sz="2400" dirty="0"/>
              <a:t>			   34-145 U/L for female</a:t>
            </a:r>
            <a:endParaRPr lang="sr-Latn-RS" sz="2400" dirty="0"/>
          </a:p>
          <a:p>
            <a:pPr marL="0" indent="0">
              <a:buNone/>
            </a:pPr>
            <a:r>
              <a:rPr lang="sr-Latn-RS" sz="2400" dirty="0"/>
              <a:t>CK-MB measurement is of importance in determining of degree of the injury in acute myocardial infarction</a:t>
            </a:r>
            <a:endParaRPr lang="sr-Latn-RS" sz="2400" dirty="0"/>
          </a:p>
          <a:p>
            <a:pPr marL="0" indent="0">
              <a:buNone/>
            </a:pPr>
            <a:r>
              <a:rPr lang="sr-Latn-RS" sz="2400" dirty="0"/>
              <a:t>CK-MB begin rise within 4-8 hours following onset of chest pain</a:t>
            </a:r>
            <a:endParaRPr lang="sr-Latn-RS" sz="2400" dirty="0"/>
          </a:p>
          <a:p>
            <a:pPr marL="0" indent="0">
              <a:buNone/>
            </a:pPr>
            <a:r>
              <a:rPr lang="sr-Latn-RS" sz="2400" dirty="0"/>
              <a:t>CK-MB reaches peak of activity in MI at 24 hours and returns to baseline after 48-72 hours</a:t>
            </a:r>
            <a:endParaRPr lang="sr-Latn-RS" sz="2400" dirty="0"/>
          </a:p>
          <a:p>
            <a:pPr marL="0" indent="0">
              <a:buNone/>
            </a:pPr>
            <a:r>
              <a:rPr lang="sr-Latn-RS" sz="2400" dirty="0"/>
              <a:t>CK-MM reaches highest values in muscular distrophy</a:t>
            </a:r>
            <a:endParaRPr lang="sr-Latn-RS" sz="2400" dirty="0"/>
          </a:p>
          <a:p>
            <a:pPr marL="0" indent="0">
              <a:buNone/>
            </a:pPr>
            <a:endParaRPr lang="en-US" dirty="0"/>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sr-Latn-RS" sz="3600" dirty="0">
                <a:solidFill>
                  <a:srgbClr val="C00000"/>
                </a:solidFill>
              </a:rPr>
              <a:t>Lactate dehydrogenase – LDH</a:t>
            </a:r>
            <a:br>
              <a:rPr lang="sr-Latn-RS" sz="3600" dirty="0"/>
            </a:br>
            <a:endParaRPr lang="en-US" sz="3600" dirty="0"/>
          </a:p>
        </p:txBody>
      </p:sp>
      <p:sp>
        <p:nvSpPr>
          <p:cNvPr id="3" name="Content Placeholder 2"/>
          <p:cNvSpPr>
            <a:spLocks noGrp="1"/>
          </p:cNvSpPr>
          <p:nvPr>
            <p:ph idx="1"/>
          </p:nvPr>
        </p:nvSpPr>
        <p:spPr>
          <a:xfrm>
            <a:off x="838200" y="1354015"/>
            <a:ext cx="10515600" cy="4822948"/>
          </a:xfrm>
        </p:spPr>
        <p:txBody>
          <a:bodyPr/>
          <a:lstStyle/>
          <a:p>
            <a:endParaRPr lang="sr-Latn-RS" dirty="0"/>
          </a:p>
          <a:p>
            <a:pPr marL="0" indent="0">
              <a:buNone/>
            </a:pPr>
            <a:r>
              <a:rPr lang="en-US" dirty="0"/>
              <a:t>(EC 1.1.1.27; L-lactate: NAD+ oxidoreductase; LD)</a:t>
            </a:r>
            <a:endParaRPr lang="sr-Latn-RS" dirty="0"/>
          </a:p>
          <a:p>
            <a:pPr marL="0" indent="0">
              <a:buNone/>
            </a:pPr>
            <a:endParaRPr lang="sr-Latn-RS" sz="2600" dirty="0"/>
          </a:p>
          <a:p>
            <a:pPr marL="0" indent="0">
              <a:buNone/>
            </a:pPr>
            <a:endParaRPr lang="sr-Latn-RS" sz="2600" dirty="0"/>
          </a:p>
          <a:p>
            <a:pPr marL="0" indent="0">
              <a:buNone/>
            </a:pPr>
            <a:endParaRPr lang="sr-Latn-RS" sz="2600" dirty="0"/>
          </a:p>
          <a:p>
            <a:pPr marL="0" indent="0">
              <a:buNone/>
            </a:pPr>
            <a:r>
              <a:rPr lang="en-US" sz="2600" dirty="0"/>
              <a:t>Lactate dehydrogenase catalyzes the </a:t>
            </a:r>
            <a:r>
              <a:rPr lang="sr-Latn-RS" sz="2600" dirty="0"/>
              <a:t>oxydation of lactate to pyruvate with simultaneous reduction NAD to NADH. This reaction is reversible</a:t>
            </a:r>
            <a:endParaRPr lang="sr-Latn-RS" sz="2600" dirty="0"/>
          </a:p>
          <a:p>
            <a:pPr marL="0" indent="0">
              <a:buNone/>
            </a:pPr>
            <a:endParaRPr lang="sr-Latn-RS" sz="2600" dirty="0"/>
          </a:p>
          <a:p>
            <a:pPr marL="0" indent="0">
              <a:buNone/>
            </a:pPr>
            <a:r>
              <a:rPr lang="sr-Latn-RS" sz="2600" dirty="0"/>
              <a:t>LDH is present is nearly all living cells, highest levels are in liver, skeletal muscle, kidney and erythrocytes</a:t>
            </a:r>
            <a:endParaRPr lang="sr-Latn-RS" sz="2600" dirty="0"/>
          </a:p>
          <a:p>
            <a:pPr marL="0" indent="0">
              <a:buNone/>
            </a:pPr>
            <a:endParaRPr lang="en-US" dirty="0"/>
          </a:p>
          <a:p>
            <a:endParaRPr lang="en-US" dirty="0"/>
          </a:p>
        </p:txBody>
      </p:sp>
      <p:pic>
        <p:nvPicPr>
          <p:cNvPr id="4" name="Picture 3"/>
          <p:cNvPicPr>
            <a:picLocks noChangeAspect="1"/>
          </p:cNvPicPr>
          <p:nvPr/>
        </p:nvPicPr>
        <p:blipFill>
          <a:blip r:embed="rId1"/>
          <a:stretch>
            <a:fillRect/>
          </a:stretch>
        </p:blipFill>
        <p:spPr>
          <a:xfrm>
            <a:off x="3788385" y="2235626"/>
            <a:ext cx="3190875" cy="1529863"/>
          </a:xfrm>
          <a:prstGeom prst="rect">
            <a:avLst/>
          </a:prstGeom>
        </p:spPr>
      </p:pic>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918552"/>
          </a:xfrm>
        </p:spPr>
        <p:txBody>
          <a:bodyPr>
            <a:normAutofit/>
          </a:bodyPr>
          <a:lstStyle/>
          <a:p>
            <a:pPr algn="ctr"/>
            <a:r>
              <a:rPr lang="sr-Latn-RS" sz="3600" dirty="0"/>
              <a:t>LDH</a:t>
            </a:r>
            <a:endParaRPr lang="en-US" sz="3600" dirty="0"/>
          </a:p>
        </p:txBody>
      </p:sp>
      <p:sp>
        <p:nvSpPr>
          <p:cNvPr id="3" name="Content Placeholder 2"/>
          <p:cNvSpPr>
            <a:spLocks noGrp="1"/>
          </p:cNvSpPr>
          <p:nvPr>
            <p:ph idx="1"/>
          </p:nvPr>
        </p:nvSpPr>
        <p:spPr>
          <a:xfrm>
            <a:off x="838200" y="1415562"/>
            <a:ext cx="10407162" cy="5205046"/>
          </a:xfrm>
        </p:spPr>
        <p:txBody>
          <a:bodyPr>
            <a:normAutofit/>
          </a:bodyPr>
          <a:lstStyle/>
          <a:p>
            <a:r>
              <a:rPr lang="sr-Latn-RS" sz="2600" dirty="0"/>
              <a:t>LDH molecule is tetrameric composed of two types of subunits - </a:t>
            </a:r>
            <a:r>
              <a:rPr lang="sr-Latn-RS" sz="2600" b="1" dirty="0">
                <a:solidFill>
                  <a:srgbClr val="C00000"/>
                </a:solidFill>
              </a:rPr>
              <a:t>H and M</a:t>
            </a:r>
            <a:endParaRPr lang="sr-Latn-RS" sz="2600" b="1" dirty="0">
              <a:solidFill>
                <a:srgbClr val="C00000"/>
              </a:solidFill>
            </a:endParaRPr>
          </a:p>
          <a:p>
            <a:r>
              <a:rPr lang="sr-Latn-RS" sz="2600" dirty="0"/>
              <a:t>There  are five different isoenzymes of LDH:</a:t>
            </a:r>
            <a:endParaRPr lang="sr-Latn-RS" sz="2600" dirty="0"/>
          </a:p>
          <a:p>
            <a:pPr marL="0" indent="0">
              <a:buNone/>
            </a:pPr>
            <a:r>
              <a:rPr lang="sr-Latn-RS" sz="2600" dirty="0"/>
              <a:t>  </a:t>
            </a:r>
            <a:r>
              <a:rPr lang="pt-BR" sz="2600" dirty="0"/>
              <a:t> </a:t>
            </a:r>
            <a:r>
              <a:rPr lang="pt-BR" sz="2600" dirty="0">
                <a:solidFill>
                  <a:srgbClr val="C00000"/>
                </a:solidFill>
              </a:rPr>
              <a:t>LDH-1 (4H), </a:t>
            </a:r>
            <a:r>
              <a:rPr lang="sr-Latn-RS" sz="2600" dirty="0">
                <a:solidFill>
                  <a:srgbClr val="C00000"/>
                </a:solidFill>
              </a:rPr>
              <a:t> </a:t>
            </a:r>
            <a:r>
              <a:rPr lang="pt-BR" sz="2600" dirty="0">
                <a:solidFill>
                  <a:srgbClr val="C00000"/>
                </a:solidFill>
              </a:rPr>
              <a:t>LDH-2 (3H1M), </a:t>
            </a:r>
            <a:r>
              <a:rPr lang="sr-Latn-RS" sz="2600" dirty="0">
                <a:solidFill>
                  <a:srgbClr val="C00000"/>
                </a:solidFill>
              </a:rPr>
              <a:t> LDH-3 (2H2M), </a:t>
            </a:r>
            <a:r>
              <a:rPr lang="pt-BR" sz="2600" dirty="0">
                <a:solidFill>
                  <a:srgbClr val="C00000"/>
                </a:solidFill>
              </a:rPr>
              <a:t>LDH-4 (1H3M), LDH-5 (4M</a:t>
            </a:r>
            <a:r>
              <a:rPr lang="sr-Latn-RS" sz="2600" dirty="0">
                <a:solidFill>
                  <a:srgbClr val="C00000"/>
                </a:solidFill>
              </a:rPr>
              <a:t>)</a:t>
            </a:r>
            <a:endParaRPr lang="sr-Latn-RS" sz="2600" dirty="0">
              <a:solidFill>
                <a:srgbClr val="C00000"/>
              </a:solidFill>
            </a:endParaRPr>
          </a:p>
          <a:p>
            <a:pPr marL="0" indent="0">
              <a:buNone/>
            </a:pPr>
            <a:endParaRPr lang="en-US" sz="2600" dirty="0">
              <a:solidFill>
                <a:srgbClr val="C00000"/>
              </a:solidFill>
            </a:endParaRPr>
          </a:p>
        </p:txBody>
      </p:sp>
      <p:pic>
        <p:nvPicPr>
          <p:cNvPr id="6" name="Picture 5"/>
          <p:cNvPicPr>
            <a:picLocks noChangeAspect="1"/>
          </p:cNvPicPr>
          <p:nvPr/>
        </p:nvPicPr>
        <p:blipFill>
          <a:blip r:embed="rId1"/>
          <a:stretch>
            <a:fillRect/>
          </a:stretch>
        </p:blipFill>
        <p:spPr>
          <a:xfrm>
            <a:off x="3655731" y="3086364"/>
            <a:ext cx="4772099" cy="3406510"/>
          </a:xfrm>
          <a:prstGeom prst="rect">
            <a:avLst/>
          </a:prstGeom>
        </p:spPr>
      </p:pic>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830629"/>
          </a:xfrm>
        </p:spPr>
        <p:txBody>
          <a:bodyPr>
            <a:normAutofit fontScale="90000"/>
          </a:bodyPr>
          <a:lstStyle/>
          <a:p>
            <a:r>
              <a:rPr lang="sr-Latn-RS" dirty="0"/>
              <a:t> </a:t>
            </a:r>
            <a:br>
              <a:rPr lang="sr-Latn-RS" dirty="0"/>
            </a:br>
            <a:endParaRPr lang="en-US" dirty="0"/>
          </a:p>
        </p:txBody>
      </p:sp>
      <p:graphicFrame>
        <p:nvGraphicFramePr>
          <p:cNvPr id="4" name="Content Placeholder 3"/>
          <p:cNvGraphicFramePr>
            <a:graphicFrameLocks noGrp="1"/>
          </p:cNvGraphicFramePr>
          <p:nvPr>
            <p:ph idx="1"/>
          </p:nvPr>
        </p:nvGraphicFramePr>
        <p:xfrm>
          <a:off x="1159120" y="269832"/>
          <a:ext cx="9873759" cy="6318336"/>
        </p:xfrm>
        <a:graphic>
          <a:graphicData uri="http://schemas.openxmlformats.org/drawingml/2006/table">
            <a:tbl>
              <a:tblPr/>
              <a:tblGrid>
                <a:gridCol w="1767381"/>
                <a:gridCol w="1536460"/>
                <a:gridCol w="1408436"/>
                <a:gridCol w="2708628"/>
                <a:gridCol w="2452854"/>
              </a:tblGrid>
              <a:tr h="402962">
                <a:tc>
                  <a:txBody>
                    <a:bodyPr/>
                    <a:lstStyle/>
                    <a:p>
                      <a:pPr fontAlgn="t"/>
                      <a:r>
                        <a:rPr lang="sr-Latn-RS" sz="2000" b="1" dirty="0">
                          <a:effectLst/>
                        </a:rPr>
                        <a:t>I</a:t>
                      </a:r>
                      <a:r>
                        <a:rPr lang="en-US" sz="2000" b="1" dirty="0" err="1">
                          <a:effectLst/>
                        </a:rPr>
                        <a:t>soenzyme</a:t>
                      </a:r>
                      <a:endParaRPr lang="en-US" sz="2000" dirty="0">
                        <a:effectLst/>
                      </a:endParaRPr>
                    </a:p>
                  </a:txBody>
                  <a:tcPr marL="29601" marR="29601" marT="29601" marB="29601">
                    <a:lnL w="22860" cap="flat" cmpd="sng" algn="ctr">
                      <a:solidFill>
                        <a:srgbClr val="DDDDDD"/>
                      </a:solidFill>
                      <a:prstDash val="solid"/>
                      <a:round/>
                      <a:headEnd type="none" w="med" len="med"/>
                      <a:tailEnd type="none" w="med" len="med"/>
                    </a:lnL>
                    <a:lnR w="22860" cap="flat" cmpd="sng" algn="ctr">
                      <a:solidFill>
                        <a:srgbClr val="DDDDDD"/>
                      </a:solidFill>
                      <a:prstDash val="solid"/>
                      <a:round/>
                      <a:headEnd type="none" w="med" len="med"/>
                      <a:tailEnd type="none" w="med" len="med"/>
                    </a:lnR>
                    <a:lnT w="22860" cap="flat" cmpd="sng" algn="ctr">
                      <a:solidFill>
                        <a:srgbClr val="DDDDDD"/>
                      </a:solidFill>
                      <a:prstDash val="solid"/>
                      <a:round/>
                      <a:headEnd type="none" w="med" len="med"/>
                      <a:tailEnd type="none" w="med" len="med"/>
                    </a:lnT>
                    <a:lnB w="22860" cap="flat" cmpd="sng" algn="ctr">
                      <a:solidFill>
                        <a:srgbClr val="DDDDDD"/>
                      </a:solidFill>
                      <a:prstDash val="solid"/>
                      <a:round/>
                      <a:headEnd type="none" w="med" len="med"/>
                      <a:tailEnd type="none" w="med" len="med"/>
                    </a:lnB>
                    <a:solidFill>
                      <a:schemeClr val="accent2">
                        <a:lumMod val="60000"/>
                        <a:lumOff val="40000"/>
                      </a:schemeClr>
                    </a:solidFill>
                  </a:tcPr>
                </a:tc>
                <a:tc>
                  <a:txBody>
                    <a:bodyPr/>
                    <a:lstStyle/>
                    <a:p>
                      <a:pPr fontAlgn="t"/>
                      <a:r>
                        <a:rPr lang="en-US" sz="2000" b="1" dirty="0">
                          <a:effectLst/>
                        </a:rPr>
                        <a:t>Structure</a:t>
                      </a:r>
                      <a:endParaRPr lang="en-US" sz="2000" dirty="0">
                        <a:effectLst/>
                      </a:endParaRPr>
                    </a:p>
                  </a:txBody>
                  <a:tcPr marL="29601" marR="29601" marT="29601" marB="29601">
                    <a:lnL w="22860" cap="flat" cmpd="sng" algn="ctr">
                      <a:solidFill>
                        <a:srgbClr val="DDDDDD"/>
                      </a:solidFill>
                      <a:prstDash val="solid"/>
                      <a:round/>
                      <a:headEnd type="none" w="med" len="med"/>
                      <a:tailEnd type="none" w="med" len="med"/>
                    </a:lnL>
                    <a:lnR w="22860" cap="flat" cmpd="sng" algn="ctr">
                      <a:solidFill>
                        <a:srgbClr val="DDDDDD"/>
                      </a:solidFill>
                      <a:prstDash val="solid"/>
                      <a:round/>
                      <a:headEnd type="none" w="med" len="med"/>
                      <a:tailEnd type="none" w="med" len="med"/>
                    </a:lnR>
                    <a:lnT w="22860" cap="flat" cmpd="sng" algn="ctr">
                      <a:solidFill>
                        <a:srgbClr val="DDDDDD"/>
                      </a:solidFill>
                      <a:prstDash val="solid"/>
                      <a:round/>
                      <a:headEnd type="none" w="med" len="med"/>
                      <a:tailEnd type="none" w="med" len="med"/>
                    </a:lnT>
                    <a:lnB w="22860" cap="flat" cmpd="sng" algn="ctr">
                      <a:solidFill>
                        <a:srgbClr val="DDDDDD"/>
                      </a:solidFill>
                      <a:prstDash val="solid"/>
                      <a:round/>
                      <a:headEnd type="none" w="med" len="med"/>
                      <a:tailEnd type="none" w="med" len="med"/>
                    </a:lnB>
                    <a:solidFill>
                      <a:schemeClr val="accent2">
                        <a:lumMod val="60000"/>
                        <a:lumOff val="40000"/>
                      </a:schemeClr>
                    </a:solidFill>
                  </a:tcPr>
                </a:tc>
                <a:tc>
                  <a:txBody>
                    <a:bodyPr/>
                    <a:lstStyle/>
                    <a:p>
                      <a:pPr fontAlgn="t"/>
                      <a:r>
                        <a:rPr lang="en-US" sz="2000" b="1" dirty="0">
                          <a:effectLst/>
                        </a:rPr>
                        <a:t>Distribution %</a:t>
                      </a:r>
                      <a:endParaRPr lang="en-US" sz="2000" dirty="0">
                        <a:effectLst/>
                      </a:endParaRPr>
                    </a:p>
                  </a:txBody>
                  <a:tcPr marL="29601" marR="29601" marT="29601" marB="29601">
                    <a:lnL w="22860" cap="flat" cmpd="sng" algn="ctr">
                      <a:solidFill>
                        <a:srgbClr val="DDDDDD"/>
                      </a:solidFill>
                      <a:prstDash val="solid"/>
                      <a:round/>
                      <a:headEnd type="none" w="med" len="med"/>
                      <a:tailEnd type="none" w="med" len="med"/>
                    </a:lnL>
                    <a:lnR w="22860" cap="flat" cmpd="sng" algn="ctr">
                      <a:solidFill>
                        <a:srgbClr val="DDDDDD"/>
                      </a:solidFill>
                      <a:prstDash val="solid"/>
                      <a:round/>
                      <a:headEnd type="none" w="med" len="med"/>
                      <a:tailEnd type="none" w="med" len="med"/>
                    </a:lnR>
                    <a:lnT w="22860" cap="flat" cmpd="sng" algn="ctr">
                      <a:solidFill>
                        <a:srgbClr val="DDDDDD"/>
                      </a:solidFill>
                      <a:prstDash val="solid"/>
                      <a:round/>
                      <a:headEnd type="none" w="med" len="med"/>
                      <a:tailEnd type="none" w="med" len="med"/>
                    </a:lnT>
                    <a:lnB w="22860" cap="flat" cmpd="sng" algn="ctr">
                      <a:solidFill>
                        <a:srgbClr val="DDDDDD"/>
                      </a:solidFill>
                      <a:prstDash val="solid"/>
                      <a:round/>
                      <a:headEnd type="none" w="med" len="med"/>
                      <a:tailEnd type="none" w="med" len="med"/>
                    </a:lnB>
                    <a:solidFill>
                      <a:schemeClr val="accent2">
                        <a:lumMod val="60000"/>
                        <a:lumOff val="40000"/>
                      </a:schemeClr>
                    </a:solidFill>
                  </a:tcPr>
                </a:tc>
                <a:tc>
                  <a:txBody>
                    <a:bodyPr/>
                    <a:lstStyle/>
                    <a:p>
                      <a:pPr fontAlgn="t"/>
                      <a:r>
                        <a:rPr lang="en-US" sz="2000" b="1" dirty="0">
                          <a:effectLst/>
                        </a:rPr>
                        <a:t>Distribution in various organs</a:t>
                      </a:r>
                      <a:endParaRPr lang="en-US" sz="2000" dirty="0">
                        <a:effectLst/>
                      </a:endParaRPr>
                    </a:p>
                  </a:txBody>
                  <a:tcPr marL="29601" marR="29601" marT="29601" marB="29601">
                    <a:lnL w="22860" cap="flat" cmpd="sng" algn="ctr">
                      <a:solidFill>
                        <a:srgbClr val="DDDDDD"/>
                      </a:solidFill>
                      <a:prstDash val="solid"/>
                      <a:round/>
                      <a:headEnd type="none" w="med" len="med"/>
                      <a:tailEnd type="none" w="med" len="med"/>
                    </a:lnL>
                    <a:lnR w="22860" cap="flat" cmpd="sng" algn="ctr">
                      <a:solidFill>
                        <a:srgbClr val="DDDDDD"/>
                      </a:solidFill>
                      <a:prstDash val="solid"/>
                      <a:round/>
                      <a:headEnd type="none" w="med" len="med"/>
                      <a:tailEnd type="none" w="med" len="med"/>
                    </a:lnR>
                    <a:lnT w="22860" cap="flat" cmpd="sng" algn="ctr">
                      <a:solidFill>
                        <a:srgbClr val="DDDDDD"/>
                      </a:solidFill>
                      <a:prstDash val="solid"/>
                      <a:round/>
                      <a:headEnd type="none" w="med" len="med"/>
                      <a:tailEnd type="none" w="med" len="med"/>
                    </a:lnT>
                    <a:lnB w="22860" cap="flat" cmpd="sng" algn="ctr">
                      <a:solidFill>
                        <a:srgbClr val="DDDDDD"/>
                      </a:solidFill>
                      <a:prstDash val="solid"/>
                      <a:round/>
                      <a:headEnd type="none" w="med" len="med"/>
                      <a:tailEnd type="none" w="med" len="med"/>
                    </a:lnB>
                    <a:solidFill>
                      <a:schemeClr val="accent2">
                        <a:lumMod val="60000"/>
                        <a:lumOff val="40000"/>
                      </a:schemeClr>
                    </a:solidFill>
                  </a:tcPr>
                </a:tc>
                <a:tc>
                  <a:txBody>
                    <a:bodyPr/>
                    <a:lstStyle/>
                    <a:p>
                      <a:pPr fontAlgn="t"/>
                      <a:r>
                        <a:rPr lang="en-US" sz="2000" b="1" dirty="0">
                          <a:effectLst/>
                        </a:rPr>
                        <a:t>Diseases Association</a:t>
                      </a:r>
                      <a:endParaRPr lang="en-US" sz="2000" dirty="0">
                        <a:effectLst/>
                      </a:endParaRPr>
                    </a:p>
                  </a:txBody>
                  <a:tcPr marL="29601" marR="29601" marT="29601" marB="29601">
                    <a:lnL w="22860" cap="flat" cmpd="sng" algn="ctr">
                      <a:solidFill>
                        <a:srgbClr val="DDDDDD"/>
                      </a:solidFill>
                      <a:prstDash val="solid"/>
                      <a:round/>
                      <a:headEnd type="none" w="med" len="med"/>
                      <a:tailEnd type="none" w="med" len="med"/>
                    </a:lnL>
                    <a:lnR w="22860" cap="flat" cmpd="sng" algn="ctr">
                      <a:solidFill>
                        <a:srgbClr val="DDDDDD"/>
                      </a:solidFill>
                      <a:prstDash val="solid"/>
                      <a:round/>
                      <a:headEnd type="none" w="med" len="med"/>
                      <a:tailEnd type="none" w="med" len="med"/>
                    </a:lnR>
                    <a:lnT w="22860" cap="flat" cmpd="sng" algn="ctr">
                      <a:solidFill>
                        <a:srgbClr val="DDDDDD"/>
                      </a:solidFill>
                      <a:prstDash val="solid"/>
                      <a:round/>
                      <a:headEnd type="none" w="med" len="med"/>
                      <a:tailEnd type="none" w="med" len="med"/>
                    </a:lnT>
                    <a:lnB w="22860" cap="flat" cmpd="sng" algn="ctr">
                      <a:solidFill>
                        <a:srgbClr val="DDDDDD"/>
                      </a:solidFill>
                      <a:prstDash val="solid"/>
                      <a:round/>
                      <a:headEnd type="none" w="med" len="med"/>
                      <a:tailEnd type="none" w="med" len="med"/>
                    </a:lnB>
                    <a:solidFill>
                      <a:schemeClr val="accent2">
                        <a:lumMod val="60000"/>
                        <a:lumOff val="40000"/>
                      </a:schemeClr>
                    </a:solidFill>
                  </a:tcPr>
                </a:tc>
              </a:tr>
              <a:tr h="1227204">
                <a:tc>
                  <a:txBody>
                    <a:bodyPr/>
                    <a:lstStyle/>
                    <a:p>
                      <a:pPr fontAlgn="t"/>
                      <a:r>
                        <a:rPr lang="en-US" sz="1800" dirty="0">
                          <a:effectLst/>
                        </a:rPr>
                        <a:t>LDH-1</a:t>
                      </a:r>
                      <a:endParaRPr lang="en-US" sz="1800" dirty="0">
                        <a:effectLst/>
                      </a:endParaRPr>
                    </a:p>
                  </a:txBody>
                  <a:tcPr marL="29601" marR="29601" marT="29601" marB="29601">
                    <a:lnL w="22860" cap="flat" cmpd="sng" algn="ctr">
                      <a:solidFill>
                        <a:srgbClr val="DDDDDD"/>
                      </a:solidFill>
                      <a:prstDash val="solid"/>
                      <a:round/>
                      <a:headEnd type="none" w="med" len="med"/>
                      <a:tailEnd type="none" w="med" len="med"/>
                    </a:lnL>
                    <a:lnR w="22860" cap="flat" cmpd="sng" algn="ctr">
                      <a:solidFill>
                        <a:srgbClr val="DDDDDD"/>
                      </a:solidFill>
                      <a:prstDash val="solid"/>
                      <a:round/>
                      <a:headEnd type="none" w="med" len="med"/>
                      <a:tailEnd type="none" w="med" len="med"/>
                    </a:lnR>
                    <a:lnT w="22860" cap="flat" cmpd="sng" algn="ctr">
                      <a:solidFill>
                        <a:srgbClr val="DDDDDD"/>
                      </a:solidFill>
                      <a:prstDash val="solid"/>
                      <a:round/>
                      <a:headEnd type="none" w="med" len="med"/>
                      <a:tailEnd type="none" w="med" len="med"/>
                    </a:lnT>
                    <a:lnB w="22860" cap="flat" cmpd="sng" algn="ctr">
                      <a:solidFill>
                        <a:srgbClr val="DDDDDD"/>
                      </a:solidFill>
                      <a:prstDash val="solid"/>
                      <a:round/>
                      <a:headEnd type="none" w="med" len="med"/>
                      <a:tailEnd type="none" w="med" len="med"/>
                    </a:lnB>
                    <a:solidFill>
                      <a:schemeClr val="accent2">
                        <a:lumMod val="40000"/>
                        <a:lumOff val="60000"/>
                      </a:schemeClr>
                    </a:solidFill>
                  </a:tcPr>
                </a:tc>
                <a:tc>
                  <a:txBody>
                    <a:bodyPr/>
                    <a:lstStyle/>
                    <a:p>
                      <a:pPr fontAlgn="t"/>
                      <a:r>
                        <a:rPr lang="en-US" sz="1800" dirty="0">
                          <a:effectLst/>
                        </a:rPr>
                        <a:t>HHHH (H4)</a:t>
                      </a:r>
                      <a:endParaRPr lang="en-US" sz="1800" dirty="0">
                        <a:effectLst/>
                      </a:endParaRPr>
                    </a:p>
                  </a:txBody>
                  <a:tcPr marL="29601" marR="29601" marT="29601" marB="29601">
                    <a:lnL w="22860" cap="flat" cmpd="sng" algn="ctr">
                      <a:solidFill>
                        <a:srgbClr val="DDDDDD"/>
                      </a:solidFill>
                      <a:prstDash val="solid"/>
                      <a:round/>
                      <a:headEnd type="none" w="med" len="med"/>
                      <a:tailEnd type="none" w="med" len="med"/>
                    </a:lnL>
                    <a:lnR w="22860" cap="flat" cmpd="sng" algn="ctr">
                      <a:solidFill>
                        <a:srgbClr val="DDDDDD"/>
                      </a:solidFill>
                      <a:prstDash val="solid"/>
                      <a:round/>
                      <a:headEnd type="none" w="med" len="med"/>
                      <a:tailEnd type="none" w="med" len="med"/>
                    </a:lnR>
                    <a:lnT w="22860" cap="flat" cmpd="sng" algn="ctr">
                      <a:solidFill>
                        <a:srgbClr val="DDDDDD"/>
                      </a:solidFill>
                      <a:prstDash val="solid"/>
                      <a:round/>
                      <a:headEnd type="none" w="med" len="med"/>
                      <a:tailEnd type="none" w="med" len="med"/>
                    </a:lnT>
                    <a:lnB w="22860" cap="flat" cmpd="sng" algn="ctr">
                      <a:solidFill>
                        <a:srgbClr val="DDDDDD"/>
                      </a:solidFill>
                      <a:prstDash val="solid"/>
                      <a:round/>
                      <a:headEnd type="none" w="med" len="med"/>
                      <a:tailEnd type="none" w="med" len="med"/>
                    </a:lnB>
                    <a:solidFill>
                      <a:schemeClr val="accent2">
                        <a:lumMod val="40000"/>
                        <a:lumOff val="60000"/>
                      </a:schemeClr>
                    </a:solidFill>
                  </a:tcPr>
                </a:tc>
                <a:tc>
                  <a:txBody>
                    <a:bodyPr/>
                    <a:lstStyle/>
                    <a:p>
                      <a:pPr fontAlgn="t"/>
                      <a:r>
                        <a:rPr lang="en-US" sz="1800" dirty="0">
                          <a:effectLst/>
                        </a:rPr>
                        <a:t>14% to 26%</a:t>
                      </a:r>
                      <a:endParaRPr lang="en-US" sz="1800" dirty="0">
                        <a:effectLst/>
                      </a:endParaRPr>
                    </a:p>
                  </a:txBody>
                  <a:tcPr marL="29601" marR="29601" marT="29601" marB="29601">
                    <a:lnL w="22860" cap="flat" cmpd="sng" algn="ctr">
                      <a:solidFill>
                        <a:srgbClr val="DDDDDD"/>
                      </a:solidFill>
                      <a:prstDash val="solid"/>
                      <a:round/>
                      <a:headEnd type="none" w="med" len="med"/>
                      <a:tailEnd type="none" w="med" len="med"/>
                    </a:lnL>
                    <a:lnR w="22860" cap="flat" cmpd="sng" algn="ctr">
                      <a:solidFill>
                        <a:srgbClr val="DDDDDD"/>
                      </a:solidFill>
                      <a:prstDash val="solid"/>
                      <a:round/>
                      <a:headEnd type="none" w="med" len="med"/>
                      <a:tailEnd type="none" w="med" len="med"/>
                    </a:lnR>
                    <a:lnT w="22860" cap="flat" cmpd="sng" algn="ctr">
                      <a:solidFill>
                        <a:srgbClr val="DDDDDD"/>
                      </a:solidFill>
                      <a:prstDash val="solid"/>
                      <a:round/>
                      <a:headEnd type="none" w="med" len="med"/>
                      <a:tailEnd type="none" w="med" len="med"/>
                    </a:lnT>
                    <a:lnB w="22860" cap="flat" cmpd="sng" algn="ctr">
                      <a:solidFill>
                        <a:srgbClr val="DDDDDD"/>
                      </a:solidFill>
                      <a:prstDash val="solid"/>
                      <a:round/>
                      <a:headEnd type="none" w="med" len="med"/>
                      <a:tailEnd type="none" w="med" len="med"/>
                    </a:lnB>
                    <a:solidFill>
                      <a:schemeClr val="accent2">
                        <a:lumMod val="40000"/>
                        <a:lumOff val="60000"/>
                      </a:schemeClr>
                    </a:solidFill>
                  </a:tcPr>
                </a:tc>
                <a:tc>
                  <a:txBody>
                    <a:bodyPr/>
                    <a:lstStyle/>
                    <a:p>
                      <a:pPr fontAlgn="t">
                        <a:buFont typeface="+mj-lt"/>
                        <a:buNone/>
                      </a:pPr>
                      <a:r>
                        <a:rPr lang="en-US" sz="1800" dirty="0">
                          <a:effectLst/>
                        </a:rPr>
                        <a:t>Cardiac muscles</a:t>
                      </a:r>
                      <a:endParaRPr lang="en-US" sz="1800" dirty="0">
                        <a:effectLst/>
                      </a:endParaRPr>
                    </a:p>
                    <a:p>
                      <a:pPr fontAlgn="t">
                        <a:buFont typeface="+mj-lt"/>
                        <a:buNone/>
                      </a:pPr>
                      <a:r>
                        <a:rPr lang="en-US" sz="1800" dirty="0">
                          <a:effectLst/>
                        </a:rPr>
                        <a:t>RBCs</a:t>
                      </a:r>
                      <a:endParaRPr lang="en-US" sz="1800" dirty="0">
                        <a:effectLst/>
                      </a:endParaRPr>
                    </a:p>
                    <a:p>
                      <a:pPr fontAlgn="t">
                        <a:buFont typeface="+mj-lt"/>
                        <a:buNone/>
                      </a:pPr>
                      <a:r>
                        <a:rPr lang="en-US" sz="1800" dirty="0">
                          <a:effectLst/>
                        </a:rPr>
                        <a:t>Kidneys cortex</a:t>
                      </a:r>
                      <a:endParaRPr lang="en-US" sz="1800" dirty="0">
                        <a:effectLst/>
                      </a:endParaRPr>
                    </a:p>
                  </a:txBody>
                  <a:tcPr marL="29601" marR="29601" marT="29601" marB="29601">
                    <a:lnL w="22860" cap="flat" cmpd="sng" algn="ctr">
                      <a:solidFill>
                        <a:srgbClr val="DDDDDD"/>
                      </a:solidFill>
                      <a:prstDash val="solid"/>
                      <a:round/>
                      <a:headEnd type="none" w="med" len="med"/>
                      <a:tailEnd type="none" w="med" len="med"/>
                    </a:lnL>
                    <a:lnR w="22860" cap="flat" cmpd="sng" algn="ctr">
                      <a:solidFill>
                        <a:srgbClr val="DDDDDD"/>
                      </a:solidFill>
                      <a:prstDash val="solid"/>
                      <a:round/>
                      <a:headEnd type="none" w="med" len="med"/>
                      <a:tailEnd type="none" w="med" len="med"/>
                    </a:lnR>
                    <a:lnT w="22860" cap="flat" cmpd="sng" algn="ctr">
                      <a:solidFill>
                        <a:srgbClr val="DDDDDD"/>
                      </a:solidFill>
                      <a:prstDash val="solid"/>
                      <a:round/>
                      <a:headEnd type="none" w="med" len="med"/>
                      <a:tailEnd type="none" w="med" len="med"/>
                    </a:lnT>
                    <a:lnB w="22860" cap="flat" cmpd="sng" algn="ctr">
                      <a:solidFill>
                        <a:srgbClr val="DDDDDD"/>
                      </a:solidFill>
                      <a:prstDash val="solid"/>
                      <a:round/>
                      <a:headEnd type="none" w="med" len="med"/>
                      <a:tailEnd type="none" w="med" len="med"/>
                    </a:lnB>
                    <a:solidFill>
                      <a:schemeClr val="accent2">
                        <a:lumMod val="40000"/>
                        <a:lumOff val="60000"/>
                      </a:schemeClr>
                    </a:solidFill>
                  </a:tcPr>
                </a:tc>
                <a:tc>
                  <a:txBody>
                    <a:bodyPr/>
                    <a:lstStyle/>
                    <a:p>
                      <a:pPr fontAlgn="t">
                        <a:buFont typeface="+mj-lt"/>
                        <a:buAutoNum type="arabicPeriod"/>
                      </a:pPr>
                      <a:r>
                        <a:rPr lang="en-US" sz="1800" dirty="0">
                          <a:effectLst/>
                        </a:rPr>
                        <a:t>AMI</a:t>
                      </a:r>
                      <a:endParaRPr lang="en-US" sz="1800" dirty="0">
                        <a:effectLst/>
                      </a:endParaRPr>
                    </a:p>
                    <a:p>
                      <a:pPr fontAlgn="t">
                        <a:buFont typeface="+mj-lt"/>
                        <a:buAutoNum type="arabicPeriod"/>
                      </a:pPr>
                      <a:r>
                        <a:rPr lang="en-US" sz="1800" dirty="0">
                          <a:effectLst/>
                        </a:rPr>
                        <a:t>Hemolytic anemia</a:t>
                      </a:r>
                      <a:endParaRPr lang="en-US" sz="1800" dirty="0">
                        <a:effectLst/>
                      </a:endParaRPr>
                    </a:p>
                    <a:p>
                      <a:pPr fontAlgn="t">
                        <a:buFont typeface="+mj-lt"/>
                        <a:buAutoNum type="arabicPeriod"/>
                      </a:pPr>
                      <a:r>
                        <a:rPr lang="en-US" sz="1800" dirty="0">
                          <a:effectLst/>
                        </a:rPr>
                        <a:t>Acute renal infarct</a:t>
                      </a:r>
                      <a:endParaRPr lang="en-US" sz="1800" dirty="0">
                        <a:effectLst/>
                      </a:endParaRPr>
                    </a:p>
                    <a:p>
                      <a:pPr fontAlgn="t">
                        <a:buFont typeface="+mj-lt"/>
                        <a:buAutoNum type="arabicPeriod"/>
                      </a:pPr>
                      <a:r>
                        <a:rPr lang="en-US" sz="1800" dirty="0" err="1">
                          <a:effectLst/>
                        </a:rPr>
                        <a:t>Hemolysed</a:t>
                      </a:r>
                      <a:r>
                        <a:rPr lang="en-US" sz="1800" dirty="0">
                          <a:effectLst/>
                        </a:rPr>
                        <a:t> spleen</a:t>
                      </a:r>
                      <a:endParaRPr lang="en-US" sz="1800" dirty="0">
                        <a:effectLst/>
                      </a:endParaRPr>
                    </a:p>
                  </a:txBody>
                  <a:tcPr marL="29601" marR="29601" marT="29601" marB="29601">
                    <a:lnL w="22860" cap="flat" cmpd="sng" algn="ctr">
                      <a:solidFill>
                        <a:srgbClr val="DDDDDD"/>
                      </a:solidFill>
                      <a:prstDash val="solid"/>
                      <a:round/>
                      <a:headEnd type="none" w="med" len="med"/>
                      <a:tailEnd type="none" w="med" len="med"/>
                    </a:lnL>
                    <a:lnR w="22860" cap="flat" cmpd="sng" algn="ctr">
                      <a:solidFill>
                        <a:srgbClr val="DDDDDD"/>
                      </a:solidFill>
                      <a:prstDash val="solid"/>
                      <a:round/>
                      <a:headEnd type="none" w="med" len="med"/>
                      <a:tailEnd type="none" w="med" len="med"/>
                    </a:lnR>
                    <a:lnT w="22860" cap="flat" cmpd="sng" algn="ctr">
                      <a:solidFill>
                        <a:srgbClr val="DDDDDD"/>
                      </a:solidFill>
                      <a:prstDash val="solid"/>
                      <a:round/>
                      <a:headEnd type="none" w="med" len="med"/>
                      <a:tailEnd type="none" w="med" len="med"/>
                    </a:lnT>
                    <a:lnB w="22860" cap="flat" cmpd="sng" algn="ctr">
                      <a:solidFill>
                        <a:srgbClr val="DDDDDD"/>
                      </a:solidFill>
                      <a:prstDash val="solid"/>
                      <a:round/>
                      <a:headEnd type="none" w="med" len="med"/>
                      <a:tailEnd type="none" w="med" len="med"/>
                    </a:lnB>
                    <a:solidFill>
                      <a:schemeClr val="accent2">
                        <a:lumMod val="40000"/>
                        <a:lumOff val="60000"/>
                      </a:schemeClr>
                    </a:solidFill>
                  </a:tcPr>
                </a:tc>
              </a:tr>
              <a:tr h="1227204">
                <a:tc>
                  <a:txBody>
                    <a:bodyPr/>
                    <a:lstStyle/>
                    <a:p>
                      <a:pPr fontAlgn="t"/>
                      <a:r>
                        <a:rPr lang="en-US" sz="1800" dirty="0">
                          <a:effectLst/>
                        </a:rPr>
                        <a:t>LDH-2</a:t>
                      </a:r>
                      <a:endParaRPr lang="en-US" sz="1800" dirty="0">
                        <a:effectLst/>
                      </a:endParaRPr>
                    </a:p>
                  </a:txBody>
                  <a:tcPr marL="29601" marR="29601" marT="29601" marB="29601">
                    <a:lnL w="22860" cap="flat" cmpd="sng" algn="ctr">
                      <a:solidFill>
                        <a:srgbClr val="DDDDDD"/>
                      </a:solidFill>
                      <a:prstDash val="solid"/>
                      <a:round/>
                      <a:headEnd type="none" w="med" len="med"/>
                      <a:tailEnd type="none" w="med" len="med"/>
                    </a:lnL>
                    <a:lnR w="22860" cap="flat" cmpd="sng" algn="ctr">
                      <a:solidFill>
                        <a:srgbClr val="DDDDDD"/>
                      </a:solidFill>
                      <a:prstDash val="solid"/>
                      <a:round/>
                      <a:headEnd type="none" w="med" len="med"/>
                      <a:tailEnd type="none" w="med" len="med"/>
                    </a:lnR>
                    <a:lnT w="22860" cap="flat" cmpd="sng" algn="ctr">
                      <a:solidFill>
                        <a:srgbClr val="DDDDDD"/>
                      </a:solidFill>
                      <a:prstDash val="solid"/>
                      <a:round/>
                      <a:headEnd type="none" w="med" len="med"/>
                      <a:tailEnd type="none" w="med" len="med"/>
                    </a:lnT>
                    <a:lnB w="22860" cap="flat" cmpd="sng" algn="ctr">
                      <a:solidFill>
                        <a:srgbClr val="DDDDDD"/>
                      </a:solidFill>
                      <a:prstDash val="solid"/>
                      <a:round/>
                      <a:headEnd type="none" w="med" len="med"/>
                      <a:tailEnd type="none" w="med" len="med"/>
                    </a:lnB>
                    <a:solidFill>
                      <a:schemeClr val="accent2">
                        <a:lumMod val="20000"/>
                        <a:lumOff val="80000"/>
                      </a:schemeClr>
                    </a:solidFill>
                  </a:tcPr>
                </a:tc>
                <a:tc>
                  <a:txBody>
                    <a:bodyPr/>
                    <a:lstStyle/>
                    <a:p>
                      <a:pPr fontAlgn="t"/>
                      <a:r>
                        <a:rPr lang="en-US" sz="1800" dirty="0">
                          <a:effectLst/>
                        </a:rPr>
                        <a:t>HHHM (H3M)</a:t>
                      </a:r>
                      <a:endParaRPr lang="en-US" sz="1800" dirty="0">
                        <a:effectLst/>
                      </a:endParaRPr>
                    </a:p>
                  </a:txBody>
                  <a:tcPr marL="29601" marR="29601" marT="29601" marB="29601">
                    <a:lnL w="22860" cap="flat" cmpd="sng" algn="ctr">
                      <a:solidFill>
                        <a:srgbClr val="DDDDDD"/>
                      </a:solidFill>
                      <a:prstDash val="solid"/>
                      <a:round/>
                      <a:headEnd type="none" w="med" len="med"/>
                      <a:tailEnd type="none" w="med" len="med"/>
                    </a:lnL>
                    <a:lnR w="22860" cap="flat" cmpd="sng" algn="ctr">
                      <a:solidFill>
                        <a:srgbClr val="DDDDDD"/>
                      </a:solidFill>
                      <a:prstDash val="solid"/>
                      <a:round/>
                      <a:headEnd type="none" w="med" len="med"/>
                      <a:tailEnd type="none" w="med" len="med"/>
                    </a:lnR>
                    <a:lnT w="22860" cap="flat" cmpd="sng" algn="ctr">
                      <a:solidFill>
                        <a:srgbClr val="DDDDDD"/>
                      </a:solidFill>
                      <a:prstDash val="solid"/>
                      <a:round/>
                      <a:headEnd type="none" w="med" len="med"/>
                      <a:tailEnd type="none" w="med" len="med"/>
                    </a:lnT>
                    <a:lnB w="22860" cap="flat" cmpd="sng" algn="ctr">
                      <a:solidFill>
                        <a:srgbClr val="DDDDDD"/>
                      </a:solidFill>
                      <a:prstDash val="solid"/>
                      <a:round/>
                      <a:headEnd type="none" w="med" len="med"/>
                      <a:tailEnd type="none" w="med" len="med"/>
                    </a:lnB>
                    <a:solidFill>
                      <a:schemeClr val="accent2">
                        <a:lumMod val="20000"/>
                        <a:lumOff val="80000"/>
                      </a:schemeClr>
                    </a:solidFill>
                  </a:tcPr>
                </a:tc>
                <a:tc>
                  <a:txBody>
                    <a:bodyPr/>
                    <a:lstStyle/>
                    <a:p>
                      <a:pPr fontAlgn="t"/>
                      <a:r>
                        <a:rPr lang="en-US" sz="1800" dirty="0">
                          <a:effectLst/>
                        </a:rPr>
                        <a:t>29% to 39%</a:t>
                      </a:r>
                      <a:endParaRPr lang="en-US" sz="1800" dirty="0">
                        <a:effectLst/>
                      </a:endParaRPr>
                    </a:p>
                  </a:txBody>
                  <a:tcPr marL="29601" marR="29601" marT="29601" marB="29601">
                    <a:lnL w="22860" cap="flat" cmpd="sng" algn="ctr">
                      <a:solidFill>
                        <a:srgbClr val="DDDDDD"/>
                      </a:solidFill>
                      <a:prstDash val="solid"/>
                      <a:round/>
                      <a:headEnd type="none" w="med" len="med"/>
                      <a:tailEnd type="none" w="med" len="med"/>
                    </a:lnL>
                    <a:lnR w="22860" cap="flat" cmpd="sng" algn="ctr">
                      <a:solidFill>
                        <a:srgbClr val="DDDDDD"/>
                      </a:solidFill>
                      <a:prstDash val="solid"/>
                      <a:round/>
                      <a:headEnd type="none" w="med" len="med"/>
                      <a:tailEnd type="none" w="med" len="med"/>
                    </a:lnR>
                    <a:lnT w="22860" cap="flat" cmpd="sng" algn="ctr">
                      <a:solidFill>
                        <a:srgbClr val="DDDDDD"/>
                      </a:solidFill>
                      <a:prstDash val="solid"/>
                      <a:round/>
                      <a:headEnd type="none" w="med" len="med"/>
                      <a:tailEnd type="none" w="med" len="med"/>
                    </a:lnT>
                    <a:lnB w="22860" cap="flat" cmpd="sng" algn="ctr">
                      <a:solidFill>
                        <a:srgbClr val="DDDDDD"/>
                      </a:solidFill>
                      <a:prstDash val="solid"/>
                      <a:round/>
                      <a:headEnd type="none" w="med" len="med"/>
                      <a:tailEnd type="none" w="med" len="med"/>
                    </a:lnB>
                    <a:solidFill>
                      <a:schemeClr val="accent2">
                        <a:lumMod val="20000"/>
                        <a:lumOff val="80000"/>
                      </a:schemeClr>
                    </a:solidFill>
                  </a:tcPr>
                </a:tc>
                <a:tc>
                  <a:txBody>
                    <a:bodyPr/>
                    <a:lstStyle/>
                    <a:p>
                      <a:pPr fontAlgn="t">
                        <a:buFont typeface="+mj-lt"/>
                        <a:buNone/>
                      </a:pPr>
                      <a:r>
                        <a:rPr lang="en-US" sz="1800" dirty="0">
                          <a:effectLst/>
                        </a:rPr>
                        <a:t>Cardiac muscle</a:t>
                      </a:r>
                      <a:endParaRPr lang="en-US" sz="1800" dirty="0">
                        <a:effectLst/>
                      </a:endParaRPr>
                    </a:p>
                    <a:p>
                      <a:pPr fontAlgn="t">
                        <a:buFont typeface="+mj-lt"/>
                        <a:buNone/>
                      </a:pPr>
                      <a:r>
                        <a:rPr lang="en-US" sz="1800" dirty="0">
                          <a:effectLst/>
                        </a:rPr>
                        <a:t>RBCs</a:t>
                      </a:r>
                      <a:endParaRPr lang="en-US" sz="1800" dirty="0">
                        <a:effectLst/>
                      </a:endParaRPr>
                    </a:p>
                  </a:txBody>
                  <a:tcPr marL="29601" marR="29601" marT="29601" marB="29601">
                    <a:lnL w="22860" cap="flat" cmpd="sng" algn="ctr">
                      <a:solidFill>
                        <a:srgbClr val="DDDDDD"/>
                      </a:solidFill>
                      <a:prstDash val="solid"/>
                      <a:round/>
                      <a:headEnd type="none" w="med" len="med"/>
                      <a:tailEnd type="none" w="med" len="med"/>
                    </a:lnL>
                    <a:lnR w="22860" cap="flat" cmpd="sng" algn="ctr">
                      <a:solidFill>
                        <a:srgbClr val="DDDDDD"/>
                      </a:solidFill>
                      <a:prstDash val="solid"/>
                      <a:round/>
                      <a:headEnd type="none" w="med" len="med"/>
                      <a:tailEnd type="none" w="med" len="med"/>
                    </a:lnR>
                    <a:lnT w="22860" cap="flat" cmpd="sng" algn="ctr">
                      <a:solidFill>
                        <a:srgbClr val="DDDDDD"/>
                      </a:solidFill>
                      <a:prstDash val="solid"/>
                      <a:round/>
                      <a:headEnd type="none" w="med" len="med"/>
                      <a:tailEnd type="none" w="med" len="med"/>
                    </a:lnT>
                    <a:lnB w="22860" cap="flat" cmpd="sng" algn="ctr">
                      <a:solidFill>
                        <a:srgbClr val="DDDDDD"/>
                      </a:solidFill>
                      <a:prstDash val="solid"/>
                      <a:round/>
                      <a:headEnd type="none" w="med" len="med"/>
                      <a:tailEnd type="none" w="med" len="med"/>
                    </a:lnB>
                    <a:solidFill>
                      <a:schemeClr val="accent2">
                        <a:lumMod val="20000"/>
                        <a:lumOff val="80000"/>
                      </a:schemeClr>
                    </a:solidFill>
                  </a:tcPr>
                </a:tc>
                <a:tc>
                  <a:txBody>
                    <a:bodyPr/>
                    <a:lstStyle/>
                    <a:p>
                      <a:pPr fontAlgn="t">
                        <a:buFont typeface="+mj-lt"/>
                        <a:buAutoNum type="arabicPeriod"/>
                      </a:pPr>
                      <a:r>
                        <a:rPr lang="en-US" sz="1800" dirty="0">
                          <a:effectLst/>
                        </a:rPr>
                        <a:t>AMI</a:t>
                      </a:r>
                      <a:endParaRPr lang="en-US" sz="1800" dirty="0">
                        <a:effectLst/>
                      </a:endParaRPr>
                    </a:p>
                    <a:p>
                      <a:pPr fontAlgn="t">
                        <a:buFont typeface="+mj-lt"/>
                        <a:buAutoNum type="arabicPeriod"/>
                      </a:pPr>
                      <a:r>
                        <a:rPr lang="en-US" sz="1800" dirty="0">
                          <a:effectLst/>
                        </a:rPr>
                        <a:t>Hemolytic anemia</a:t>
                      </a:r>
                      <a:endParaRPr lang="en-US" sz="1800" dirty="0">
                        <a:effectLst/>
                      </a:endParaRPr>
                    </a:p>
                    <a:p>
                      <a:pPr fontAlgn="t">
                        <a:buFont typeface="+mj-lt"/>
                        <a:buAutoNum type="arabicPeriod"/>
                      </a:pPr>
                      <a:r>
                        <a:rPr lang="en-US" sz="1800" dirty="0">
                          <a:effectLst/>
                        </a:rPr>
                        <a:t>Acute renal infarct</a:t>
                      </a:r>
                      <a:endParaRPr lang="en-US" sz="1800" dirty="0">
                        <a:effectLst/>
                      </a:endParaRPr>
                    </a:p>
                    <a:p>
                      <a:pPr fontAlgn="t">
                        <a:buFont typeface="+mj-lt"/>
                        <a:buAutoNum type="arabicPeriod"/>
                      </a:pPr>
                      <a:r>
                        <a:rPr lang="en-US" sz="1800" dirty="0" err="1">
                          <a:effectLst/>
                        </a:rPr>
                        <a:t>Hemolysed</a:t>
                      </a:r>
                      <a:r>
                        <a:rPr lang="en-US" sz="1800" dirty="0">
                          <a:effectLst/>
                        </a:rPr>
                        <a:t> spleen</a:t>
                      </a:r>
                      <a:endParaRPr lang="en-US" sz="1800" dirty="0">
                        <a:effectLst/>
                      </a:endParaRPr>
                    </a:p>
                  </a:txBody>
                  <a:tcPr marL="29601" marR="29601" marT="29601" marB="29601">
                    <a:lnL w="22860" cap="flat" cmpd="sng" algn="ctr">
                      <a:solidFill>
                        <a:srgbClr val="DDDDDD"/>
                      </a:solidFill>
                      <a:prstDash val="solid"/>
                      <a:round/>
                      <a:headEnd type="none" w="med" len="med"/>
                      <a:tailEnd type="none" w="med" len="med"/>
                    </a:lnL>
                    <a:lnR w="22860" cap="flat" cmpd="sng" algn="ctr">
                      <a:solidFill>
                        <a:srgbClr val="DDDDDD"/>
                      </a:solidFill>
                      <a:prstDash val="solid"/>
                      <a:round/>
                      <a:headEnd type="none" w="med" len="med"/>
                      <a:tailEnd type="none" w="med" len="med"/>
                    </a:lnR>
                    <a:lnT w="22860" cap="flat" cmpd="sng" algn="ctr">
                      <a:solidFill>
                        <a:srgbClr val="DDDDDD"/>
                      </a:solidFill>
                      <a:prstDash val="solid"/>
                      <a:round/>
                      <a:headEnd type="none" w="med" len="med"/>
                      <a:tailEnd type="none" w="med" len="med"/>
                    </a:lnT>
                    <a:lnB w="22860" cap="flat" cmpd="sng" algn="ctr">
                      <a:solidFill>
                        <a:srgbClr val="DDDDDD"/>
                      </a:solidFill>
                      <a:prstDash val="solid"/>
                      <a:round/>
                      <a:headEnd type="none" w="med" len="med"/>
                      <a:tailEnd type="none" w="med" len="med"/>
                    </a:lnB>
                    <a:solidFill>
                      <a:schemeClr val="accent2">
                        <a:lumMod val="20000"/>
                        <a:lumOff val="80000"/>
                      </a:schemeClr>
                    </a:solidFill>
                  </a:tcPr>
                </a:tc>
              </a:tr>
              <a:tr h="1227204">
                <a:tc>
                  <a:txBody>
                    <a:bodyPr/>
                    <a:lstStyle/>
                    <a:p>
                      <a:pPr fontAlgn="t"/>
                      <a:r>
                        <a:rPr lang="en-US" sz="1800" dirty="0">
                          <a:effectLst/>
                        </a:rPr>
                        <a:t>LDH-3</a:t>
                      </a:r>
                      <a:endParaRPr lang="en-US" sz="1800" dirty="0">
                        <a:effectLst/>
                      </a:endParaRPr>
                    </a:p>
                  </a:txBody>
                  <a:tcPr marL="29601" marR="29601" marT="29601" marB="29601">
                    <a:lnL w="22860" cap="flat" cmpd="sng" algn="ctr">
                      <a:solidFill>
                        <a:srgbClr val="DDDDDD"/>
                      </a:solidFill>
                      <a:prstDash val="solid"/>
                      <a:round/>
                      <a:headEnd type="none" w="med" len="med"/>
                      <a:tailEnd type="none" w="med" len="med"/>
                    </a:lnL>
                    <a:lnR w="22860" cap="flat" cmpd="sng" algn="ctr">
                      <a:solidFill>
                        <a:srgbClr val="DDDDDD"/>
                      </a:solidFill>
                      <a:prstDash val="solid"/>
                      <a:round/>
                      <a:headEnd type="none" w="med" len="med"/>
                      <a:tailEnd type="none" w="med" len="med"/>
                    </a:lnR>
                    <a:lnT w="22860" cap="flat" cmpd="sng" algn="ctr">
                      <a:solidFill>
                        <a:srgbClr val="DDDDDD"/>
                      </a:solidFill>
                      <a:prstDash val="solid"/>
                      <a:round/>
                      <a:headEnd type="none" w="med" len="med"/>
                      <a:tailEnd type="none" w="med" len="med"/>
                    </a:lnT>
                    <a:lnB w="22860" cap="flat" cmpd="sng" algn="ctr">
                      <a:solidFill>
                        <a:srgbClr val="DDDDDD"/>
                      </a:solidFill>
                      <a:prstDash val="solid"/>
                      <a:round/>
                      <a:headEnd type="none" w="med" len="med"/>
                      <a:tailEnd type="none" w="med" len="med"/>
                    </a:lnB>
                    <a:solidFill>
                      <a:schemeClr val="accent2">
                        <a:lumMod val="40000"/>
                        <a:lumOff val="60000"/>
                      </a:schemeClr>
                    </a:solidFill>
                  </a:tcPr>
                </a:tc>
                <a:tc>
                  <a:txBody>
                    <a:bodyPr/>
                    <a:lstStyle/>
                    <a:p>
                      <a:pPr fontAlgn="t"/>
                      <a:r>
                        <a:rPr lang="en-US" sz="1800" dirty="0">
                          <a:effectLst/>
                        </a:rPr>
                        <a:t>HHMM (H2M2)</a:t>
                      </a:r>
                      <a:endParaRPr lang="en-US" sz="1800" dirty="0">
                        <a:effectLst/>
                      </a:endParaRPr>
                    </a:p>
                  </a:txBody>
                  <a:tcPr marL="29601" marR="29601" marT="29601" marB="29601">
                    <a:lnL w="22860" cap="flat" cmpd="sng" algn="ctr">
                      <a:solidFill>
                        <a:srgbClr val="DDDDDD"/>
                      </a:solidFill>
                      <a:prstDash val="solid"/>
                      <a:round/>
                      <a:headEnd type="none" w="med" len="med"/>
                      <a:tailEnd type="none" w="med" len="med"/>
                    </a:lnL>
                    <a:lnR w="22860" cap="flat" cmpd="sng" algn="ctr">
                      <a:solidFill>
                        <a:srgbClr val="DDDDDD"/>
                      </a:solidFill>
                      <a:prstDash val="solid"/>
                      <a:round/>
                      <a:headEnd type="none" w="med" len="med"/>
                      <a:tailEnd type="none" w="med" len="med"/>
                    </a:lnR>
                    <a:lnT w="22860" cap="flat" cmpd="sng" algn="ctr">
                      <a:solidFill>
                        <a:srgbClr val="DDDDDD"/>
                      </a:solidFill>
                      <a:prstDash val="solid"/>
                      <a:round/>
                      <a:headEnd type="none" w="med" len="med"/>
                      <a:tailEnd type="none" w="med" len="med"/>
                    </a:lnT>
                    <a:lnB w="22860" cap="flat" cmpd="sng" algn="ctr">
                      <a:solidFill>
                        <a:srgbClr val="DDDDDD"/>
                      </a:solidFill>
                      <a:prstDash val="solid"/>
                      <a:round/>
                      <a:headEnd type="none" w="med" len="med"/>
                      <a:tailEnd type="none" w="med" len="med"/>
                    </a:lnB>
                    <a:solidFill>
                      <a:schemeClr val="accent2">
                        <a:lumMod val="40000"/>
                        <a:lumOff val="60000"/>
                      </a:schemeClr>
                    </a:solidFill>
                  </a:tcPr>
                </a:tc>
                <a:tc>
                  <a:txBody>
                    <a:bodyPr/>
                    <a:lstStyle/>
                    <a:p>
                      <a:pPr fontAlgn="t"/>
                      <a:r>
                        <a:rPr lang="en-US" sz="1800" dirty="0">
                          <a:effectLst/>
                        </a:rPr>
                        <a:t>20% to 26%</a:t>
                      </a:r>
                      <a:endParaRPr lang="en-US" sz="1800" dirty="0">
                        <a:effectLst/>
                      </a:endParaRPr>
                    </a:p>
                  </a:txBody>
                  <a:tcPr marL="29601" marR="29601" marT="29601" marB="29601">
                    <a:lnL w="22860" cap="flat" cmpd="sng" algn="ctr">
                      <a:solidFill>
                        <a:srgbClr val="DDDDDD"/>
                      </a:solidFill>
                      <a:prstDash val="solid"/>
                      <a:round/>
                      <a:headEnd type="none" w="med" len="med"/>
                      <a:tailEnd type="none" w="med" len="med"/>
                    </a:lnL>
                    <a:lnR w="22860" cap="flat" cmpd="sng" algn="ctr">
                      <a:solidFill>
                        <a:srgbClr val="DDDDDD"/>
                      </a:solidFill>
                      <a:prstDash val="solid"/>
                      <a:round/>
                      <a:headEnd type="none" w="med" len="med"/>
                      <a:tailEnd type="none" w="med" len="med"/>
                    </a:lnR>
                    <a:lnT w="22860" cap="flat" cmpd="sng" algn="ctr">
                      <a:solidFill>
                        <a:srgbClr val="DDDDDD"/>
                      </a:solidFill>
                      <a:prstDash val="solid"/>
                      <a:round/>
                      <a:headEnd type="none" w="med" len="med"/>
                      <a:tailEnd type="none" w="med" len="med"/>
                    </a:lnT>
                    <a:lnB w="22860" cap="flat" cmpd="sng" algn="ctr">
                      <a:solidFill>
                        <a:srgbClr val="DDDDDD"/>
                      </a:solidFill>
                      <a:prstDash val="solid"/>
                      <a:round/>
                      <a:headEnd type="none" w="med" len="med"/>
                      <a:tailEnd type="none" w="med" len="med"/>
                    </a:lnB>
                    <a:solidFill>
                      <a:schemeClr val="accent2">
                        <a:lumMod val="40000"/>
                        <a:lumOff val="60000"/>
                      </a:schemeClr>
                    </a:solidFill>
                  </a:tcPr>
                </a:tc>
                <a:tc>
                  <a:txBody>
                    <a:bodyPr/>
                    <a:lstStyle/>
                    <a:p>
                      <a:pPr fontAlgn="t">
                        <a:buFont typeface="+mj-lt"/>
                        <a:buNone/>
                      </a:pPr>
                      <a:r>
                        <a:rPr lang="en-US" sz="1800" dirty="0">
                          <a:effectLst/>
                        </a:rPr>
                        <a:t>Mainly lung tissue</a:t>
                      </a:r>
                      <a:endParaRPr lang="en-US" sz="1800" dirty="0">
                        <a:effectLst/>
                      </a:endParaRPr>
                    </a:p>
                    <a:p>
                      <a:pPr fontAlgn="t">
                        <a:buFont typeface="+mj-lt"/>
                        <a:buNone/>
                      </a:pPr>
                      <a:r>
                        <a:rPr lang="en-US" sz="1800" dirty="0">
                          <a:effectLst/>
                        </a:rPr>
                        <a:t>Pancreas</a:t>
                      </a:r>
                      <a:endParaRPr lang="en-US" sz="1800" dirty="0">
                        <a:effectLst/>
                      </a:endParaRPr>
                    </a:p>
                    <a:p>
                      <a:pPr fontAlgn="t">
                        <a:buFont typeface="+mj-lt"/>
                        <a:buNone/>
                      </a:pPr>
                      <a:r>
                        <a:rPr lang="en-US" sz="1800" dirty="0">
                          <a:effectLst/>
                        </a:rPr>
                        <a:t>Spleen</a:t>
                      </a:r>
                      <a:endParaRPr lang="en-US" sz="1800" dirty="0">
                        <a:effectLst/>
                      </a:endParaRPr>
                    </a:p>
                    <a:p>
                      <a:pPr fontAlgn="t">
                        <a:buFont typeface="+mj-lt"/>
                        <a:buNone/>
                      </a:pPr>
                      <a:r>
                        <a:rPr lang="en-US" sz="1800" dirty="0">
                          <a:effectLst/>
                        </a:rPr>
                        <a:t>Lymphocytes</a:t>
                      </a:r>
                      <a:endParaRPr lang="en-US" sz="1800" dirty="0">
                        <a:effectLst/>
                      </a:endParaRPr>
                    </a:p>
                  </a:txBody>
                  <a:tcPr marL="29601" marR="29601" marT="29601" marB="29601">
                    <a:lnL w="22860" cap="flat" cmpd="sng" algn="ctr">
                      <a:solidFill>
                        <a:srgbClr val="DDDDDD"/>
                      </a:solidFill>
                      <a:prstDash val="solid"/>
                      <a:round/>
                      <a:headEnd type="none" w="med" len="med"/>
                      <a:tailEnd type="none" w="med" len="med"/>
                    </a:lnL>
                    <a:lnR w="22860" cap="flat" cmpd="sng" algn="ctr">
                      <a:solidFill>
                        <a:srgbClr val="DDDDDD"/>
                      </a:solidFill>
                      <a:prstDash val="solid"/>
                      <a:round/>
                      <a:headEnd type="none" w="med" len="med"/>
                      <a:tailEnd type="none" w="med" len="med"/>
                    </a:lnR>
                    <a:lnT w="22860" cap="flat" cmpd="sng" algn="ctr">
                      <a:solidFill>
                        <a:srgbClr val="DDDDDD"/>
                      </a:solidFill>
                      <a:prstDash val="solid"/>
                      <a:round/>
                      <a:headEnd type="none" w="med" len="med"/>
                      <a:tailEnd type="none" w="med" len="med"/>
                    </a:lnT>
                    <a:lnB w="22860" cap="flat" cmpd="sng" algn="ctr">
                      <a:solidFill>
                        <a:srgbClr val="DDDDDD"/>
                      </a:solidFill>
                      <a:prstDash val="solid"/>
                      <a:round/>
                      <a:headEnd type="none" w="med" len="med"/>
                      <a:tailEnd type="none" w="med" len="med"/>
                    </a:lnB>
                    <a:solidFill>
                      <a:schemeClr val="accent2">
                        <a:lumMod val="40000"/>
                        <a:lumOff val="60000"/>
                      </a:schemeClr>
                    </a:solidFill>
                  </a:tcPr>
                </a:tc>
                <a:tc>
                  <a:txBody>
                    <a:bodyPr/>
                    <a:lstStyle/>
                    <a:p>
                      <a:pPr fontAlgn="t">
                        <a:buFont typeface="+mj-lt"/>
                        <a:buAutoNum type="arabicPeriod"/>
                      </a:pPr>
                      <a:r>
                        <a:rPr lang="en-US" sz="1800" dirty="0">
                          <a:effectLst/>
                        </a:rPr>
                        <a:t>Pulmonary embolism</a:t>
                      </a:r>
                      <a:endParaRPr lang="en-US" sz="1800" dirty="0">
                        <a:effectLst/>
                      </a:endParaRPr>
                    </a:p>
                    <a:p>
                      <a:pPr fontAlgn="t">
                        <a:buFont typeface="+mj-lt"/>
                        <a:buAutoNum type="arabicPeriod"/>
                      </a:pPr>
                      <a:r>
                        <a:rPr lang="en-US" sz="1800" dirty="0">
                          <a:effectLst/>
                        </a:rPr>
                        <a:t>Pneumonia</a:t>
                      </a:r>
                      <a:endParaRPr lang="en-US" sz="1800" dirty="0">
                        <a:effectLst/>
                      </a:endParaRPr>
                    </a:p>
                    <a:p>
                      <a:pPr fontAlgn="t">
                        <a:buFont typeface="+mj-lt"/>
                        <a:buAutoNum type="arabicPeriod"/>
                      </a:pPr>
                      <a:r>
                        <a:rPr lang="en-US" sz="1800" dirty="0">
                          <a:effectLst/>
                        </a:rPr>
                        <a:t>Acute pancreatitis</a:t>
                      </a:r>
                      <a:endParaRPr lang="en-US" sz="1800" dirty="0">
                        <a:effectLst/>
                      </a:endParaRPr>
                    </a:p>
                    <a:p>
                      <a:pPr fontAlgn="t">
                        <a:buFont typeface="+mj-lt"/>
                        <a:buAutoNum type="arabicPeriod"/>
                      </a:pPr>
                      <a:r>
                        <a:rPr lang="en-US" sz="1800" dirty="0">
                          <a:effectLst/>
                        </a:rPr>
                        <a:t>Carcinoma</a:t>
                      </a:r>
                      <a:endParaRPr lang="en-US" sz="1800" dirty="0">
                        <a:effectLst/>
                      </a:endParaRPr>
                    </a:p>
                    <a:p>
                      <a:pPr fontAlgn="t">
                        <a:buFont typeface="+mj-lt"/>
                        <a:buAutoNum type="arabicPeriod"/>
                      </a:pPr>
                      <a:r>
                        <a:rPr lang="en-US" sz="1800" dirty="0">
                          <a:effectLst/>
                        </a:rPr>
                        <a:t>Lymphocytosis</a:t>
                      </a:r>
                      <a:endParaRPr lang="en-US" sz="1800" dirty="0">
                        <a:effectLst/>
                      </a:endParaRPr>
                    </a:p>
                  </a:txBody>
                  <a:tcPr marL="29601" marR="29601" marT="29601" marB="29601">
                    <a:lnL w="22860" cap="flat" cmpd="sng" algn="ctr">
                      <a:solidFill>
                        <a:srgbClr val="DDDDDD"/>
                      </a:solidFill>
                      <a:prstDash val="solid"/>
                      <a:round/>
                      <a:headEnd type="none" w="med" len="med"/>
                      <a:tailEnd type="none" w="med" len="med"/>
                    </a:lnL>
                    <a:lnR w="22860" cap="flat" cmpd="sng" algn="ctr">
                      <a:solidFill>
                        <a:srgbClr val="DDDDDD"/>
                      </a:solidFill>
                      <a:prstDash val="solid"/>
                      <a:round/>
                      <a:headEnd type="none" w="med" len="med"/>
                      <a:tailEnd type="none" w="med" len="med"/>
                    </a:lnR>
                    <a:lnT w="22860" cap="flat" cmpd="sng" algn="ctr">
                      <a:solidFill>
                        <a:srgbClr val="DDDDDD"/>
                      </a:solidFill>
                      <a:prstDash val="solid"/>
                      <a:round/>
                      <a:headEnd type="none" w="med" len="med"/>
                      <a:tailEnd type="none" w="med" len="med"/>
                    </a:lnT>
                    <a:lnB w="22860" cap="flat" cmpd="sng" algn="ctr">
                      <a:solidFill>
                        <a:srgbClr val="DDDDDD"/>
                      </a:solidFill>
                      <a:prstDash val="solid"/>
                      <a:round/>
                      <a:headEnd type="none" w="med" len="med"/>
                      <a:tailEnd type="none" w="med" len="med"/>
                    </a:lnB>
                    <a:solidFill>
                      <a:schemeClr val="accent2">
                        <a:lumMod val="40000"/>
                        <a:lumOff val="60000"/>
                      </a:schemeClr>
                    </a:solidFill>
                  </a:tcPr>
                </a:tc>
              </a:tr>
              <a:tr h="582498">
                <a:tc>
                  <a:txBody>
                    <a:bodyPr/>
                    <a:lstStyle/>
                    <a:p>
                      <a:pPr fontAlgn="t"/>
                      <a:r>
                        <a:rPr lang="en-US" sz="1800" dirty="0">
                          <a:effectLst/>
                        </a:rPr>
                        <a:t>LDH-4</a:t>
                      </a:r>
                      <a:endParaRPr lang="en-US" sz="1800" dirty="0">
                        <a:effectLst/>
                      </a:endParaRPr>
                    </a:p>
                  </a:txBody>
                  <a:tcPr marL="29601" marR="29601" marT="29601" marB="29601">
                    <a:lnL w="22860" cap="flat" cmpd="sng" algn="ctr">
                      <a:solidFill>
                        <a:srgbClr val="DDDDDD"/>
                      </a:solidFill>
                      <a:prstDash val="solid"/>
                      <a:round/>
                      <a:headEnd type="none" w="med" len="med"/>
                      <a:tailEnd type="none" w="med" len="med"/>
                    </a:lnL>
                    <a:lnR w="22860" cap="flat" cmpd="sng" algn="ctr">
                      <a:solidFill>
                        <a:srgbClr val="DDDDDD"/>
                      </a:solidFill>
                      <a:prstDash val="solid"/>
                      <a:round/>
                      <a:headEnd type="none" w="med" len="med"/>
                      <a:tailEnd type="none" w="med" len="med"/>
                    </a:lnR>
                    <a:lnT w="22860" cap="flat" cmpd="sng" algn="ctr">
                      <a:solidFill>
                        <a:srgbClr val="DDDDDD"/>
                      </a:solidFill>
                      <a:prstDash val="solid"/>
                      <a:round/>
                      <a:headEnd type="none" w="med" len="med"/>
                      <a:tailEnd type="none" w="med" len="med"/>
                    </a:lnT>
                    <a:lnB w="22860" cap="flat" cmpd="sng" algn="ctr">
                      <a:solidFill>
                        <a:srgbClr val="DDDDDD"/>
                      </a:solidFill>
                      <a:prstDash val="solid"/>
                      <a:round/>
                      <a:headEnd type="none" w="med" len="med"/>
                      <a:tailEnd type="none" w="med" len="med"/>
                    </a:lnB>
                    <a:solidFill>
                      <a:schemeClr val="accent2">
                        <a:lumMod val="20000"/>
                        <a:lumOff val="80000"/>
                      </a:schemeClr>
                    </a:solidFill>
                  </a:tcPr>
                </a:tc>
                <a:tc>
                  <a:txBody>
                    <a:bodyPr/>
                    <a:lstStyle/>
                    <a:p>
                      <a:pPr fontAlgn="t"/>
                      <a:r>
                        <a:rPr lang="en-US" sz="1800" dirty="0">
                          <a:effectLst/>
                        </a:rPr>
                        <a:t>HMMM (HM3)</a:t>
                      </a:r>
                      <a:endParaRPr lang="en-US" sz="1800" dirty="0">
                        <a:effectLst/>
                      </a:endParaRPr>
                    </a:p>
                  </a:txBody>
                  <a:tcPr marL="29601" marR="29601" marT="29601" marB="29601">
                    <a:lnL w="22860" cap="flat" cmpd="sng" algn="ctr">
                      <a:solidFill>
                        <a:srgbClr val="DDDDDD"/>
                      </a:solidFill>
                      <a:prstDash val="solid"/>
                      <a:round/>
                      <a:headEnd type="none" w="med" len="med"/>
                      <a:tailEnd type="none" w="med" len="med"/>
                    </a:lnL>
                    <a:lnR w="22860" cap="flat" cmpd="sng" algn="ctr">
                      <a:solidFill>
                        <a:srgbClr val="DDDDDD"/>
                      </a:solidFill>
                      <a:prstDash val="solid"/>
                      <a:round/>
                      <a:headEnd type="none" w="med" len="med"/>
                      <a:tailEnd type="none" w="med" len="med"/>
                    </a:lnR>
                    <a:lnT w="22860" cap="flat" cmpd="sng" algn="ctr">
                      <a:solidFill>
                        <a:srgbClr val="DDDDDD"/>
                      </a:solidFill>
                      <a:prstDash val="solid"/>
                      <a:round/>
                      <a:headEnd type="none" w="med" len="med"/>
                      <a:tailEnd type="none" w="med" len="med"/>
                    </a:lnT>
                    <a:lnB w="22860" cap="flat" cmpd="sng" algn="ctr">
                      <a:solidFill>
                        <a:srgbClr val="DDDDDD"/>
                      </a:solidFill>
                      <a:prstDash val="solid"/>
                      <a:round/>
                      <a:headEnd type="none" w="med" len="med"/>
                      <a:tailEnd type="none" w="med" len="med"/>
                    </a:lnB>
                    <a:solidFill>
                      <a:schemeClr val="accent2">
                        <a:lumMod val="20000"/>
                        <a:lumOff val="80000"/>
                      </a:schemeClr>
                    </a:solidFill>
                  </a:tcPr>
                </a:tc>
                <a:tc>
                  <a:txBody>
                    <a:bodyPr/>
                    <a:lstStyle/>
                    <a:p>
                      <a:pPr fontAlgn="t"/>
                      <a:r>
                        <a:rPr lang="en-US" sz="1800" dirty="0">
                          <a:effectLst/>
                        </a:rPr>
                        <a:t>8% to 16%</a:t>
                      </a:r>
                      <a:endParaRPr lang="en-US" sz="1800" dirty="0">
                        <a:effectLst/>
                      </a:endParaRPr>
                    </a:p>
                  </a:txBody>
                  <a:tcPr marL="29601" marR="29601" marT="29601" marB="29601">
                    <a:lnL w="22860" cap="flat" cmpd="sng" algn="ctr">
                      <a:solidFill>
                        <a:srgbClr val="DDDDDD"/>
                      </a:solidFill>
                      <a:prstDash val="solid"/>
                      <a:round/>
                      <a:headEnd type="none" w="med" len="med"/>
                      <a:tailEnd type="none" w="med" len="med"/>
                    </a:lnL>
                    <a:lnR w="22860" cap="flat" cmpd="sng" algn="ctr">
                      <a:solidFill>
                        <a:srgbClr val="DDDDDD"/>
                      </a:solidFill>
                      <a:prstDash val="solid"/>
                      <a:round/>
                      <a:headEnd type="none" w="med" len="med"/>
                      <a:tailEnd type="none" w="med" len="med"/>
                    </a:lnR>
                    <a:lnT w="22860" cap="flat" cmpd="sng" algn="ctr">
                      <a:solidFill>
                        <a:srgbClr val="DDDDDD"/>
                      </a:solidFill>
                      <a:prstDash val="solid"/>
                      <a:round/>
                      <a:headEnd type="none" w="med" len="med"/>
                      <a:tailEnd type="none" w="med" len="med"/>
                    </a:lnT>
                    <a:lnB w="22860" cap="flat" cmpd="sng" algn="ctr">
                      <a:solidFill>
                        <a:srgbClr val="DDDDDD"/>
                      </a:solidFill>
                      <a:prstDash val="solid"/>
                      <a:round/>
                      <a:headEnd type="none" w="med" len="med"/>
                      <a:tailEnd type="none" w="med" len="med"/>
                    </a:lnB>
                    <a:solidFill>
                      <a:schemeClr val="accent2">
                        <a:lumMod val="20000"/>
                        <a:lumOff val="80000"/>
                      </a:schemeClr>
                    </a:solidFill>
                  </a:tcPr>
                </a:tc>
                <a:tc>
                  <a:txBody>
                    <a:bodyPr/>
                    <a:lstStyle/>
                    <a:p>
                      <a:pPr fontAlgn="t">
                        <a:buFont typeface="+mj-lt"/>
                        <a:buNone/>
                      </a:pPr>
                      <a:r>
                        <a:rPr lang="en-US" sz="1800" dirty="0">
                          <a:effectLst/>
                        </a:rPr>
                        <a:t>Kidneys</a:t>
                      </a:r>
                      <a:endParaRPr lang="en-US" sz="1800" dirty="0">
                        <a:effectLst/>
                      </a:endParaRPr>
                    </a:p>
                    <a:p>
                      <a:pPr fontAlgn="t">
                        <a:buFont typeface="+mj-lt"/>
                        <a:buNone/>
                      </a:pPr>
                      <a:r>
                        <a:rPr lang="en-US" sz="1800" dirty="0">
                          <a:effectLst/>
                        </a:rPr>
                        <a:t>Pancreas</a:t>
                      </a:r>
                      <a:endParaRPr lang="en-US" sz="1800" dirty="0">
                        <a:effectLst/>
                      </a:endParaRPr>
                    </a:p>
                    <a:p>
                      <a:pPr fontAlgn="t">
                        <a:buFont typeface="+mj-lt"/>
                        <a:buNone/>
                      </a:pPr>
                      <a:r>
                        <a:rPr lang="en-US" sz="1800" dirty="0">
                          <a:effectLst/>
                        </a:rPr>
                        <a:t>Placenta</a:t>
                      </a:r>
                      <a:endParaRPr lang="en-US" sz="1800" dirty="0">
                        <a:effectLst/>
                      </a:endParaRPr>
                    </a:p>
                  </a:txBody>
                  <a:tcPr marL="29601" marR="29601" marT="29601" marB="29601">
                    <a:lnL w="22860" cap="flat" cmpd="sng" algn="ctr">
                      <a:solidFill>
                        <a:srgbClr val="DDDDDD"/>
                      </a:solidFill>
                      <a:prstDash val="solid"/>
                      <a:round/>
                      <a:headEnd type="none" w="med" len="med"/>
                      <a:tailEnd type="none" w="med" len="med"/>
                    </a:lnL>
                    <a:lnR w="22860" cap="flat" cmpd="sng" algn="ctr">
                      <a:solidFill>
                        <a:srgbClr val="DDDDDD"/>
                      </a:solidFill>
                      <a:prstDash val="solid"/>
                      <a:round/>
                      <a:headEnd type="none" w="med" len="med"/>
                      <a:tailEnd type="none" w="med" len="med"/>
                    </a:lnR>
                    <a:lnT w="22860" cap="flat" cmpd="sng" algn="ctr">
                      <a:solidFill>
                        <a:srgbClr val="DDDDDD"/>
                      </a:solidFill>
                      <a:prstDash val="solid"/>
                      <a:round/>
                      <a:headEnd type="none" w="med" len="med"/>
                      <a:tailEnd type="none" w="med" len="med"/>
                    </a:lnT>
                    <a:lnB w="22860" cap="flat" cmpd="sng" algn="ctr">
                      <a:solidFill>
                        <a:srgbClr val="DDDDDD"/>
                      </a:solidFill>
                      <a:prstDash val="solid"/>
                      <a:round/>
                      <a:headEnd type="none" w="med" len="med"/>
                      <a:tailEnd type="none" w="med" len="med"/>
                    </a:lnB>
                    <a:solidFill>
                      <a:schemeClr val="accent2">
                        <a:lumMod val="20000"/>
                        <a:lumOff val="80000"/>
                      </a:schemeClr>
                    </a:solidFill>
                  </a:tcPr>
                </a:tc>
                <a:tc>
                  <a:txBody>
                    <a:bodyPr/>
                    <a:lstStyle/>
                    <a:p>
                      <a:pPr fontAlgn="t">
                        <a:buFont typeface="+mj-lt"/>
                        <a:buAutoNum type="arabicPeriod"/>
                      </a:pPr>
                      <a:r>
                        <a:rPr lang="en-US" sz="1800" dirty="0">
                          <a:effectLst/>
                        </a:rPr>
                        <a:t>Inflammation</a:t>
                      </a:r>
                      <a:endParaRPr lang="en-US" sz="1800" dirty="0">
                        <a:effectLst/>
                      </a:endParaRPr>
                    </a:p>
                  </a:txBody>
                  <a:tcPr marL="29601" marR="29601" marT="29601" marB="29601">
                    <a:lnL w="22860" cap="flat" cmpd="sng" algn="ctr">
                      <a:solidFill>
                        <a:srgbClr val="DDDDDD"/>
                      </a:solidFill>
                      <a:prstDash val="solid"/>
                      <a:round/>
                      <a:headEnd type="none" w="med" len="med"/>
                      <a:tailEnd type="none" w="med" len="med"/>
                    </a:lnL>
                    <a:lnR w="22860" cap="flat" cmpd="sng" algn="ctr">
                      <a:solidFill>
                        <a:srgbClr val="DDDDDD"/>
                      </a:solidFill>
                      <a:prstDash val="solid"/>
                      <a:round/>
                      <a:headEnd type="none" w="med" len="med"/>
                      <a:tailEnd type="none" w="med" len="med"/>
                    </a:lnR>
                    <a:lnT w="22860" cap="flat" cmpd="sng" algn="ctr">
                      <a:solidFill>
                        <a:srgbClr val="DDDDDD"/>
                      </a:solidFill>
                      <a:prstDash val="solid"/>
                      <a:round/>
                      <a:headEnd type="none" w="med" len="med"/>
                      <a:tailEnd type="none" w="med" len="med"/>
                    </a:lnT>
                    <a:lnB w="22860" cap="flat" cmpd="sng" algn="ctr">
                      <a:solidFill>
                        <a:srgbClr val="DDDDDD"/>
                      </a:solidFill>
                      <a:prstDash val="solid"/>
                      <a:round/>
                      <a:headEnd type="none" w="med" len="med"/>
                      <a:tailEnd type="none" w="med" len="med"/>
                    </a:lnB>
                    <a:solidFill>
                      <a:schemeClr val="accent2">
                        <a:lumMod val="20000"/>
                        <a:lumOff val="80000"/>
                      </a:schemeClr>
                    </a:solidFill>
                  </a:tcPr>
                </a:tc>
              </a:tr>
              <a:tr h="732659">
                <a:tc>
                  <a:txBody>
                    <a:bodyPr/>
                    <a:lstStyle/>
                    <a:p>
                      <a:pPr fontAlgn="t"/>
                      <a:r>
                        <a:rPr lang="en-US" sz="1800" dirty="0">
                          <a:effectLst/>
                        </a:rPr>
                        <a:t>LDH-5</a:t>
                      </a:r>
                      <a:endParaRPr lang="en-US" sz="1800" dirty="0">
                        <a:effectLst/>
                      </a:endParaRPr>
                    </a:p>
                  </a:txBody>
                  <a:tcPr marL="29601" marR="29601" marT="29601" marB="29601">
                    <a:lnL w="22860" cap="flat" cmpd="sng" algn="ctr">
                      <a:solidFill>
                        <a:srgbClr val="DDDDDD"/>
                      </a:solidFill>
                      <a:prstDash val="solid"/>
                      <a:round/>
                      <a:headEnd type="none" w="med" len="med"/>
                      <a:tailEnd type="none" w="med" len="med"/>
                    </a:lnL>
                    <a:lnR w="22860" cap="flat" cmpd="sng" algn="ctr">
                      <a:solidFill>
                        <a:srgbClr val="DDDDDD"/>
                      </a:solidFill>
                      <a:prstDash val="solid"/>
                      <a:round/>
                      <a:headEnd type="none" w="med" len="med"/>
                      <a:tailEnd type="none" w="med" len="med"/>
                    </a:lnR>
                    <a:lnT w="22860" cap="flat" cmpd="sng" algn="ctr">
                      <a:solidFill>
                        <a:srgbClr val="DDDDDD"/>
                      </a:solidFill>
                      <a:prstDash val="solid"/>
                      <a:round/>
                      <a:headEnd type="none" w="med" len="med"/>
                      <a:tailEnd type="none" w="med" len="med"/>
                    </a:lnT>
                    <a:lnB w="22860" cap="flat" cmpd="sng" algn="ctr">
                      <a:solidFill>
                        <a:srgbClr val="DDDDDD"/>
                      </a:solidFill>
                      <a:prstDash val="solid"/>
                      <a:round/>
                      <a:headEnd type="none" w="med" len="med"/>
                      <a:tailEnd type="none" w="med" len="med"/>
                    </a:lnB>
                    <a:solidFill>
                      <a:schemeClr val="accent2">
                        <a:lumMod val="40000"/>
                        <a:lumOff val="60000"/>
                      </a:schemeClr>
                    </a:solidFill>
                  </a:tcPr>
                </a:tc>
                <a:tc>
                  <a:txBody>
                    <a:bodyPr/>
                    <a:lstStyle/>
                    <a:p>
                      <a:pPr fontAlgn="t"/>
                      <a:r>
                        <a:rPr lang="en-US" sz="1800" dirty="0">
                          <a:effectLst/>
                        </a:rPr>
                        <a:t>MMMM (M4)</a:t>
                      </a:r>
                      <a:endParaRPr lang="en-US" sz="1800" dirty="0">
                        <a:effectLst/>
                      </a:endParaRPr>
                    </a:p>
                  </a:txBody>
                  <a:tcPr marL="29601" marR="29601" marT="29601" marB="29601">
                    <a:lnL w="22860" cap="flat" cmpd="sng" algn="ctr">
                      <a:solidFill>
                        <a:srgbClr val="DDDDDD"/>
                      </a:solidFill>
                      <a:prstDash val="solid"/>
                      <a:round/>
                      <a:headEnd type="none" w="med" len="med"/>
                      <a:tailEnd type="none" w="med" len="med"/>
                    </a:lnL>
                    <a:lnR w="22860" cap="flat" cmpd="sng" algn="ctr">
                      <a:solidFill>
                        <a:srgbClr val="DDDDDD"/>
                      </a:solidFill>
                      <a:prstDash val="solid"/>
                      <a:round/>
                      <a:headEnd type="none" w="med" len="med"/>
                      <a:tailEnd type="none" w="med" len="med"/>
                    </a:lnR>
                    <a:lnT w="22860" cap="flat" cmpd="sng" algn="ctr">
                      <a:solidFill>
                        <a:srgbClr val="DDDDDD"/>
                      </a:solidFill>
                      <a:prstDash val="solid"/>
                      <a:round/>
                      <a:headEnd type="none" w="med" len="med"/>
                      <a:tailEnd type="none" w="med" len="med"/>
                    </a:lnT>
                    <a:lnB w="22860" cap="flat" cmpd="sng" algn="ctr">
                      <a:solidFill>
                        <a:srgbClr val="DDDDDD"/>
                      </a:solidFill>
                      <a:prstDash val="solid"/>
                      <a:round/>
                      <a:headEnd type="none" w="med" len="med"/>
                      <a:tailEnd type="none" w="med" len="med"/>
                    </a:lnB>
                    <a:solidFill>
                      <a:schemeClr val="accent2">
                        <a:lumMod val="40000"/>
                        <a:lumOff val="60000"/>
                      </a:schemeClr>
                    </a:solidFill>
                  </a:tcPr>
                </a:tc>
                <a:tc>
                  <a:txBody>
                    <a:bodyPr/>
                    <a:lstStyle/>
                    <a:p>
                      <a:pPr fontAlgn="t"/>
                      <a:r>
                        <a:rPr lang="en-US" sz="1800" dirty="0">
                          <a:effectLst/>
                        </a:rPr>
                        <a:t>6% to 16%</a:t>
                      </a:r>
                      <a:endParaRPr lang="en-US" sz="1800" dirty="0">
                        <a:effectLst/>
                      </a:endParaRPr>
                    </a:p>
                  </a:txBody>
                  <a:tcPr marL="29601" marR="29601" marT="29601" marB="29601">
                    <a:lnL w="22860" cap="flat" cmpd="sng" algn="ctr">
                      <a:solidFill>
                        <a:srgbClr val="DDDDDD"/>
                      </a:solidFill>
                      <a:prstDash val="solid"/>
                      <a:round/>
                      <a:headEnd type="none" w="med" len="med"/>
                      <a:tailEnd type="none" w="med" len="med"/>
                    </a:lnL>
                    <a:lnR w="22860" cap="flat" cmpd="sng" algn="ctr">
                      <a:solidFill>
                        <a:srgbClr val="DDDDDD"/>
                      </a:solidFill>
                      <a:prstDash val="solid"/>
                      <a:round/>
                      <a:headEnd type="none" w="med" len="med"/>
                      <a:tailEnd type="none" w="med" len="med"/>
                    </a:lnR>
                    <a:lnT w="22860" cap="flat" cmpd="sng" algn="ctr">
                      <a:solidFill>
                        <a:srgbClr val="DDDDDD"/>
                      </a:solidFill>
                      <a:prstDash val="solid"/>
                      <a:round/>
                      <a:headEnd type="none" w="med" len="med"/>
                      <a:tailEnd type="none" w="med" len="med"/>
                    </a:lnT>
                    <a:lnB w="22860" cap="flat" cmpd="sng" algn="ctr">
                      <a:solidFill>
                        <a:srgbClr val="DDDDDD"/>
                      </a:solidFill>
                      <a:prstDash val="solid"/>
                      <a:round/>
                      <a:headEnd type="none" w="med" len="med"/>
                      <a:tailEnd type="none" w="med" len="med"/>
                    </a:lnB>
                    <a:solidFill>
                      <a:schemeClr val="accent2">
                        <a:lumMod val="40000"/>
                        <a:lumOff val="60000"/>
                      </a:schemeClr>
                    </a:solidFill>
                  </a:tcPr>
                </a:tc>
                <a:tc>
                  <a:txBody>
                    <a:bodyPr/>
                    <a:lstStyle/>
                    <a:p>
                      <a:pPr fontAlgn="t">
                        <a:buFont typeface="+mj-lt"/>
                        <a:buNone/>
                      </a:pPr>
                      <a:r>
                        <a:rPr lang="en-US" sz="1800" dirty="0">
                          <a:effectLst/>
                        </a:rPr>
                        <a:t>Liver</a:t>
                      </a:r>
                      <a:endParaRPr lang="en-US" sz="1800" dirty="0">
                        <a:effectLst/>
                      </a:endParaRPr>
                    </a:p>
                    <a:p>
                      <a:pPr fontAlgn="t">
                        <a:buFont typeface="+mj-lt"/>
                        <a:buNone/>
                      </a:pPr>
                      <a:r>
                        <a:rPr lang="en-US" sz="1800" dirty="0">
                          <a:effectLst/>
                        </a:rPr>
                        <a:t>Skeletal muscles</a:t>
                      </a:r>
                      <a:endParaRPr lang="en-US" sz="1800" dirty="0">
                        <a:effectLst/>
                      </a:endParaRPr>
                    </a:p>
                  </a:txBody>
                  <a:tcPr marL="29601" marR="29601" marT="29601" marB="29601">
                    <a:lnL w="22860" cap="flat" cmpd="sng" algn="ctr">
                      <a:solidFill>
                        <a:srgbClr val="DDDDDD"/>
                      </a:solidFill>
                      <a:prstDash val="solid"/>
                      <a:round/>
                      <a:headEnd type="none" w="med" len="med"/>
                      <a:tailEnd type="none" w="med" len="med"/>
                    </a:lnL>
                    <a:lnR w="22860" cap="flat" cmpd="sng" algn="ctr">
                      <a:solidFill>
                        <a:srgbClr val="DDDDDD"/>
                      </a:solidFill>
                      <a:prstDash val="solid"/>
                      <a:round/>
                      <a:headEnd type="none" w="med" len="med"/>
                      <a:tailEnd type="none" w="med" len="med"/>
                    </a:lnR>
                    <a:lnT w="22860" cap="flat" cmpd="sng" algn="ctr">
                      <a:solidFill>
                        <a:srgbClr val="DDDDDD"/>
                      </a:solidFill>
                      <a:prstDash val="solid"/>
                      <a:round/>
                      <a:headEnd type="none" w="med" len="med"/>
                      <a:tailEnd type="none" w="med" len="med"/>
                    </a:lnT>
                    <a:lnB w="22860" cap="flat" cmpd="sng" algn="ctr">
                      <a:solidFill>
                        <a:srgbClr val="DDDDDD"/>
                      </a:solidFill>
                      <a:prstDash val="solid"/>
                      <a:round/>
                      <a:headEnd type="none" w="med" len="med"/>
                      <a:tailEnd type="none" w="med" len="med"/>
                    </a:lnB>
                    <a:solidFill>
                      <a:schemeClr val="accent2">
                        <a:lumMod val="40000"/>
                        <a:lumOff val="60000"/>
                      </a:schemeClr>
                    </a:solidFill>
                  </a:tcPr>
                </a:tc>
                <a:tc>
                  <a:txBody>
                    <a:bodyPr/>
                    <a:lstStyle/>
                    <a:p>
                      <a:pPr fontAlgn="t">
                        <a:buFont typeface="+mj-lt"/>
                        <a:buAutoNum type="arabicPeriod"/>
                      </a:pPr>
                      <a:r>
                        <a:rPr lang="en-US" sz="1800" dirty="0">
                          <a:effectLst/>
                        </a:rPr>
                        <a:t>Hepatic injury</a:t>
                      </a:r>
                      <a:endParaRPr lang="en-US" sz="1800" dirty="0">
                        <a:effectLst/>
                      </a:endParaRPr>
                    </a:p>
                    <a:p>
                      <a:pPr fontAlgn="t">
                        <a:buFont typeface="+mj-lt"/>
                        <a:buAutoNum type="arabicPeriod"/>
                      </a:pPr>
                      <a:r>
                        <a:rPr lang="en-US" sz="1800" dirty="0">
                          <a:effectLst/>
                        </a:rPr>
                        <a:t>Skeletal muscle injury</a:t>
                      </a:r>
                      <a:endParaRPr lang="en-US" sz="1800" dirty="0">
                        <a:effectLst/>
                      </a:endParaRPr>
                    </a:p>
                    <a:p>
                      <a:pPr fontAlgn="t">
                        <a:buFont typeface="+mj-lt"/>
                        <a:buAutoNum type="arabicPeriod"/>
                      </a:pPr>
                      <a:r>
                        <a:rPr lang="en-US" sz="1800" dirty="0">
                          <a:effectLst/>
                        </a:rPr>
                        <a:t>Inflammation</a:t>
                      </a:r>
                      <a:endParaRPr lang="en-US" sz="1800" dirty="0">
                        <a:effectLst/>
                      </a:endParaRPr>
                    </a:p>
                  </a:txBody>
                  <a:tcPr marL="29601" marR="29601" marT="29601" marB="29601">
                    <a:lnL w="22860" cap="flat" cmpd="sng" algn="ctr">
                      <a:solidFill>
                        <a:srgbClr val="DDDDDD"/>
                      </a:solidFill>
                      <a:prstDash val="solid"/>
                      <a:round/>
                      <a:headEnd type="none" w="med" len="med"/>
                      <a:tailEnd type="none" w="med" len="med"/>
                    </a:lnL>
                    <a:lnR w="22860" cap="flat" cmpd="sng" algn="ctr">
                      <a:solidFill>
                        <a:srgbClr val="DDDDDD"/>
                      </a:solidFill>
                      <a:prstDash val="solid"/>
                      <a:round/>
                      <a:headEnd type="none" w="med" len="med"/>
                      <a:tailEnd type="none" w="med" len="med"/>
                    </a:lnR>
                    <a:lnT w="22860" cap="flat" cmpd="sng" algn="ctr">
                      <a:solidFill>
                        <a:srgbClr val="DDDDDD"/>
                      </a:solidFill>
                      <a:prstDash val="solid"/>
                      <a:round/>
                      <a:headEnd type="none" w="med" len="med"/>
                      <a:tailEnd type="none" w="med" len="med"/>
                    </a:lnT>
                    <a:lnB w="22860" cap="flat" cmpd="sng" algn="ctr">
                      <a:solidFill>
                        <a:srgbClr val="DDDDDD"/>
                      </a:solidFill>
                      <a:prstDash val="solid"/>
                      <a:round/>
                      <a:headEnd type="none" w="med" len="med"/>
                      <a:tailEnd type="none" w="med" len="med"/>
                    </a:lnB>
                    <a:solidFill>
                      <a:schemeClr val="accent2">
                        <a:lumMod val="40000"/>
                        <a:lumOff val="60000"/>
                      </a:schemeClr>
                    </a:solidFill>
                  </a:tcPr>
                </a:tc>
              </a:tr>
            </a:tbl>
          </a:graphicData>
        </a:graphic>
      </p:graphicFrame>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sr-Latn-RS" dirty="0"/>
              <a:t>LDH</a:t>
            </a:r>
            <a:endParaRPr lang="en-US" dirty="0"/>
          </a:p>
        </p:txBody>
      </p:sp>
      <p:sp>
        <p:nvSpPr>
          <p:cNvPr id="3" name="Content Placeholder 2"/>
          <p:cNvSpPr>
            <a:spLocks noGrp="1"/>
          </p:cNvSpPr>
          <p:nvPr>
            <p:ph idx="1"/>
          </p:nvPr>
        </p:nvSpPr>
        <p:spPr/>
        <p:txBody>
          <a:bodyPr/>
          <a:lstStyle/>
          <a:p>
            <a:r>
              <a:rPr lang="sr-Latn-RS" dirty="0"/>
              <a:t>Normal level 220-450IU/L</a:t>
            </a:r>
            <a:endParaRPr lang="sr-Latn-RS" dirty="0"/>
          </a:p>
          <a:p>
            <a:r>
              <a:rPr lang="sr-Latn-RS" dirty="0"/>
              <a:t>In MI </a:t>
            </a:r>
            <a:r>
              <a:rPr lang="en-US" dirty="0"/>
              <a:t>serum activity </a:t>
            </a:r>
            <a:r>
              <a:rPr lang="sr-Latn-RS" dirty="0"/>
              <a:t>of LDH </a:t>
            </a:r>
            <a:r>
              <a:rPr lang="en-US" dirty="0"/>
              <a:t>rises within 12 to 24 hours, attains a peak at 48 hours (2 to 4</a:t>
            </a:r>
            <a:r>
              <a:rPr lang="sr-Latn-RS" dirty="0"/>
              <a:t> </a:t>
            </a:r>
            <a:r>
              <a:rPr lang="en-US" dirty="0"/>
              <a:t>days) reaching about 1000 IU/L and then returns gradually to normal from 8th to</a:t>
            </a:r>
            <a:r>
              <a:rPr lang="sr-Latn-RS" dirty="0"/>
              <a:t> </a:t>
            </a:r>
            <a:r>
              <a:rPr lang="en-US" dirty="0"/>
              <a:t>14th day</a:t>
            </a:r>
            <a:endParaRPr lang="sr-Latn-RS" dirty="0"/>
          </a:p>
          <a:p>
            <a:r>
              <a:rPr lang="sr-Latn-RS" dirty="0"/>
              <a:t>The </a:t>
            </a:r>
            <a:r>
              <a:rPr lang="en-US" dirty="0"/>
              <a:t>rise is proportional to the extent of myocardial infarction</a:t>
            </a:r>
            <a:endParaRPr lang="sr-Latn-RS" dirty="0"/>
          </a:p>
          <a:p>
            <a:r>
              <a:rPr lang="en-US" dirty="0"/>
              <a:t>Serum LDH elevation may persist for more than a week after CK and </a:t>
            </a:r>
            <a:r>
              <a:rPr lang="sr-Latn-RS" dirty="0"/>
              <a:t>AST</a:t>
            </a:r>
            <a:r>
              <a:rPr lang="en-US" dirty="0"/>
              <a:t> levels</a:t>
            </a:r>
            <a:r>
              <a:rPr lang="sr-Latn-RS" dirty="0"/>
              <a:t> </a:t>
            </a:r>
            <a:r>
              <a:rPr lang="en-US" dirty="0"/>
              <a:t>have returned to normal </a:t>
            </a:r>
            <a:r>
              <a:rPr lang="sr-Latn-RS" dirty="0"/>
              <a:t>values</a:t>
            </a:r>
            <a:endParaRPr lang="en-US" dirty="0"/>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err="1">
                <a:solidFill>
                  <a:srgbClr val="C00000"/>
                </a:solidFill>
              </a:rPr>
              <a:t>Aminotrasferases</a:t>
            </a:r>
            <a:r>
              <a:rPr lang="en-US" dirty="0"/>
              <a:t> </a:t>
            </a:r>
            <a:endParaRPr lang="en-US" dirty="0"/>
          </a:p>
        </p:txBody>
      </p:sp>
      <p:sp>
        <p:nvSpPr>
          <p:cNvPr id="3" name="Content Placeholder 2"/>
          <p:cNvSpPr>
            <a:spLocks noGrp="1"/>
          </p:cNvSpPr>
          <p:nvPr>
            <p:ph idx="1"/>
          </p:nvPr>
        </p:nvSpPr>
        <p:spPr>
          <a:xfrm>
            <a:off x="838200" y="1825625"/>
            <a:ext cx="10515600" cy="4882906"/>
          </a:xfrm>
        </p:spPr>
        <p:txBody>
          <a:bodyPr/>
          <a:lstStyle/>
          <a:p>
            <a:r>
              <a:rPr lang="sr-Latn-RS" dirty="0">
                <a:solidFill>
                  <a:srgbClr val="2E2E2E"/>
                </a:solidFill>
                <a:latin typeface="NexusSans"/>
              </a:rPr>
              <a:t>Aminotransferases</a:t>
            </a:r>
            <a:r>
              <a:rPr lang="en-US" dirty="0">
                <a:solidFill>
                  <a:srgbClr val="2E2E2E"/>
                </a:solidFill>
                <a:latin typeface="NexusSans"/>
              </a:rPr>
              <a:t> catalyze the transfer of an amino group from a donor to a keto group of an acceptor substrate</a:t>
            </a:r>
            <a:endParaRPr lang="sr-Latn-RS" dirty="0">
              <a:solidFill>
                <a:srgbClr val="2E2E2E"/>
              </a:solidFill>
              <a:latin typeface="NexusSans"/>
            </a:endParaRPr>
          </a:p>
          <a:p>
            <a:r>
              <a:rPr lang="sr-Latn-RS" dirty="0">
                <a:solidFill>
                  <a:srgbClr val="2E2E2E"/>
                </a:solidFill>
                <a:latin typeface="NexusSans"/>
              </a:rPr>
              <a:t>Aspartat aminotransferase – </a:t>
            </a:r>
            <a:r>
              <a:rPr lang="sr-Latn-RS" dirty="0">
                <a:solidFill>
                  <a:srgbClr val="C00000"/>
                </a:solidFill>
                <a:latin typeface="NexusSans"/>
              </a:rPr>
              <a:t>AST </a:t>
            </a:r>
            <a:r>
              <a:rPr lang="sr-Latn-RS" dirty="0">
                <a:solidFill>
                  <a:srgbClr val="2E2E2E"/>
                </a:solidFill>
                <a:latin typeface="NexusSans"/>
              </a:rPr>
              <a:t>and Alanine aminozransferase - </a:t>
            </a:r>
            <a:r>
              <a:rPr lang="sr-Latn-RS" dirty="0">
                <a:solidFill>
                  <a:srgbClr val="C00000"/>
                </a:solidFill>
                <a:latin typeface="NexusSans"/>
              </a:rPr>
              <a:t>ALT </a:t>
            </a:r>
            <a:r>
              <a:rPr lang="sr-Latn-RS" dirty="0">
                <a:latin typeface="NexusSans"/>
              </a:rPr>
              <a:t>are widely use in clinical practice</a:t>
            </a:r>
            <a:endParaRPr lang="sr-Latn-RS" dirty="0">
              <a:latin typeface="NexusSans"/>
            </a:endParaRPr>
          </a:p>
          <a:p>
            <a:r>
              <a:rPr lang="sr-Latn-RS" dirty="0">
                <a:latin typeface="NexusSans"/>
              </a:rPr>
              <a:t>Aminotransferase use Pyridoxal phosphate (PLP) as a cofactor for the reaction</a:t>
            </a:r>
            <a:endParaRPr lang="sr-Latn-RS" dirty="0">
              <a:latin typeface="NexusSans"/>
            </a:endParaRPr>
          </a:p>
          <a:p>
            <a:r>
              <a:rPr lang="sr-Latn-RS" dirty="0"/>
              <a:t>AST catalizes reversible transfer of amino group from aspartate to </a:t>
            </a:r>
            <a:r>
              <a:rPr lang="el-GR" dirty="0"/>
              <a:t>α</a:t>
            </a:r>
            <a:r>
              <a:rPr lang="sr-Latn-RS" dirty="0"/>
              <a:t>-keto  glutarate</a:t>
            </a:r>
            <a:endParaRPr 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247523"/>
          </a:xfrm>
        </p:spPr>
        <p:txBody>
          <a:bodyPr>
            <a:normAutofit fontScale="90000"/>
          </a:bodyPr>
          <a:lstStyle/>
          <a:p>
            <a:r>
              <a:rPr lang="sr-Latn-RS" dirty="0"/>
              <a:t> </a:t>
            </a:r>
            <a:br>
              <a:rPr lang="sr-Latn-RS" dirty="0"/>
            </a:br>
            <a:endParaRPr lang="en-US" dirty="0"/>
          </a:p>
        </p:txBody>
      </p:sp>
      <p:sp>
        <p:nvSpPr>
          <p:cNvPr id="3" name="Content Placeholder 2"/>
          <p:cNvSpPr>
            <a:spLocks noGrp="1"/>
          </p:cNvSpPr>
          <p:nvPr>
            <p:ph idx="1"/>
          </p:nvPr>
        </p:nvSpPr>
        <p:spPr>
          <a:xfrm>
            <a:off x="838200" y="512064"/>
            <a:ext cx="10515600" cy="6345935"/>
          </a:xfrm>
        </p:spPr>
        <p:txBody>
          <a:bodyPr>
            <a:normAutofit/>
          </a:bodyPr>
          <a:lstStyle/>
          <a:p>
            <a:pPr marL="0" indent="0">
              <a:buNone/>
            </a:pPr>
            <a:endParaRPr lang="sr-Latn-RS" dirty="0"/>
          </a:p>
          <a:p>
            <a:pPr marL="0" indent="0">
              <a:buNone/>
            </a:pPr>
            <a:endParaRPr lang="sr-Latn-RS" dirty="0"/>
          </a:p>
          <a:p>
            <a:pPr marL="0" indent="0">
              <a:buNone/>
            </a:pPr>
            <a:endParaRPr lang="sr-Latn-RS" dirty="0"/>
          </a:p>
          <a:p>
            <a:pPr marL="0" indent="0">
              <a:buNone/>
            </a:pPr>
            <a:endParaRPr lang="sr-Latn-RS" dirty="0"/>
          </a:p>
          <a:p>
            <a:pPr marL="0" indent="0">
              <a:buNone/>
            </a:pPr>
            <a:endParaRPr lang="sr-Latn-RS" sz="2400" dirty="0"/>
          </a:p>
          <a:p>
            <a:pPr marL="0" indent="0">
              <a:buNone/>
            </a:pPr>
            <a:endParaRPr lang="sr-Latn-RS" sz="2400" dirty="0"/>
          </a:p>
          <a:p>
            <a:pPr marL="0" indent="0">
              <a:buNone/>
            </a:pPr>
            <a:endParaRPr lang="sr-Latn-RS" sz="2400" dirty="0"/>
          </a:p>
          <a:p>
            <a:pPr marL="0" indent="0">
              <a:buNone/>
            </a:pPr>
            <a:endParaRPr lang="sr-Latn-RS" sz="2400" dirty="0"/>
          </a:p>
          <a:p>
            <a:pPr marL="0" indent="0">
              <a:buNone/>
            </a:pPr>
            <a:endParaRPr lang="sr-Latn-RS" sz="2400" dirty="0"/>
          </a:p>
          <a:p>
            <a:pPr marL="0" indent="0">
              <a:buNone/>
            </a:pPr>
            <a:r>
              <a:rPr lang="en-US" sz="2400" i="1" dirty="0">
                <a:solidFill>
                  <a:srgbClr val="C00000"/>
                </a:solidFill>
              </a:rPr>
              <a:t>Kinetics of a competitive inhibitor </a:t>
            </a:r>
            <a:endParaRPr lang="en-US" sz="2400" i="1" dirty="0">
              <a:solidFill>
                <a:srgbClr val="C00000"/>
              </a:solidFill>
            </a:endParaRPr>
          </a:p>
          <a:p>
            <a:pPr marL="0" indent="0">
              <a:buNone/>
            </a:pPr>
            <a:r>
              <a:rPr lang="en-US" sz="2400" dirty="0"/>
              <a:t>As the concentration of a competitive inhibitor increases, higher concentrations of substrate are required to attain a particular reaction velocity. The reaction pathway suggests how sufficiently high concentrations of substrate can completely relieve competitive inhibition.</a:t>
            </a:r>
            <a:endParaRPr lang="en-US" sz="2400" dirty="0"/>
          </a:p>
          <a:p>
            <a:endParaRPr lang="en-US" dirty="0"/>
          </a:p>
        </p:txBody>
      </p:sp>
      <p:pic>
        <p:nvPicPr>
          <p:cNvPr id="4" name="Picture 3"/>
          <p:cNvPicPr>
            <a:picLocks noChangeAspect="1"/>
          </p:cNvPicPr>
          <p:nvPr/>
        </p:nvPicPr>
        <p:blipFill>
          <a:blip r:embed="rId1"/>
          <a:stretch>
            <a:fillRect/>
          </a:stretch>
        </p:blipFill>
        <p:spPr>
          <a:xfrm>
            <a:off x="2990088" y="182245"/>
            <a:ext cx="4809744" cy="4333644"/>
          </a:xfrm>
          <a:prstGeom prst="rect">
            <a:avLst/>
          </a:prstGeom>
        </p:spPr>
      </p:pic>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478937"/>
          </a:xfrm>
        </p:spPr>
        <p:txBody>
          <a:bodyPr>
            <a:normAutofit fontScale="90000"/>
          </a:bodyPr>
          <a:lstStyle/>
          <a:p>
            <a:r>
              <a:rPr lang="sr-Latn-RS" dirty="0"/>
              <a:t> </a:t>
            </a:r>
            <a:br>
              <a:rPr lang="sr-Latn-RS" dirty="0"/>
            </a:br>
            <a:endParaRPr lang="en-US" dirty="0"/>
          </a:p>
        </p:txBody>
      </p:sp>
      <p:pic>
        <p:nvPicPr>
          <p:cNvPr id="10" name="Content Placeholder 9"/>
          <p:cNvPicPr>
            <a:picLocks noGrp="1" noChangeAspect="1"/>
          </p:cNvPicPr>
          <p:nvPr>
            <p:ph idx="1"/>
          </p:nvPr>
        </p:nvPicPr>
        <p:blipFill>
          <a:blip r:embed="rId1"/>
          <a:stretch>
            <a:fillRect/>
          </a:stretch>
        </p:blipFill>
        <p:spPr>
          <a:xfrm>
            <a:off x="324660" y="1213340"/>
            <a:ext cx="7635736" cy="4459166"/>
          </a:xfrm>
          <a:prstGeom prst="rect">
            <a:avLst/>
          </a:prstGeom>
        </p:spPr>
      </p:pic>
      <p:pic>
        <p:nvPicPr>
          <p:cNvPr id="11" name="Picture 10"/>
          <p:cNvPicPr>
            <a:picLocks noChangeAspect="1"/>
          </p:cNvPicPr>
          <p:nvPr/>
        </p:nvPicPr>
        <p:blipFill>
          <a:blip r:embed="rId2"/>
          <a:stretch>
            <a:fillRect/>
          </a:stretch>
        </p:blipFill>
        <p:spPr>
          <a:xfrm>
            <a:off x="8326764" y="365125"/>
            <a:ext cx="2924506" cy="3004457"/>
          </a:xfrm>
          <a:prstGeom prst="rect">
            <a:avLst/>
          </a:prstGeom>
        </p:spPr>
      </p:pic>
      <p:pic>
        <p:nvPicPr>
          <p:cNvPr id="12" name="Picture 11"/>
          <p:cNvPicPr>
            <a:picLocks noChangeAspect="1"/>
          </p:cNvPicPr>
          <p:nvPr/>
        </p:nvPicPr>
        <p:blipFill>
          <a:blip r:embed="rId3"/>
          <a:stretch>
            <a:fillRect/>
          </a:stretch>
        </p:blipFill>
        <p:spPr>
          <a:xfrm>
            <a:off x="8009633" y="3442923"/>
            <a:ext cx="3558768" cy="2965641"/>
          </a:xfrm>
          <a:prstGeom prst="rect">
            <a:avLst/>
          </a:prstGeom>
        </p:spPr>
      </p:pic>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84638"/>
            <a:ext cx="10515600" cy="756140"/>
          </a:xfrm>
        </p:spPr>
        <p:txBody>
          <a:bodyPr>
            <a:normAutofit fontScale="90000"/>
          </a:bodyPr>
          <a:lstStyle/>
          <a:p>
            <a:pPr algn="ctr"/>
            <a:br>
              <a:rPr lang="sr-Latn-RS" sz="3600" dirty="0"/>
            </a:br>
            <a:r>
              <a:rPr lang="sr-Latn-RS" sz="3600" dirty="0"/>
              <a:t>AST</a:t>
            </a:r>
            <a:br>
              <a:rPr lang="sr-Latn-RS" sz="3600" dirty="0"/>
            </a:br>
            <a:r>
              <a:rPr lang="sr-Latn-RS" sz="3600" dirty="0"/>
              <a:t> </a:t>
            </a:r>
            <a:endParaRPr lang="en-US" sz="3600" dirty="0"/>
          </a:p>
        </p:txBody>
      </p:sp>
      <p:sp>
        <p:nvSpPr>
          <p:cNvPr id="3" name="Content Placeholder 2"/>
          <p:cNvSpPr>
            <a:spLocks noGrp="1"/>
          </p:cNvSpPr>
          <p:nvPr>
            <p:ph idx="1"/>
          </p:nvPr>
        </p:nvSpPr>
        <p:spPr>
          <a:xfrm>
            <a:off x="838200" y="1336431"/>
            <a:ext cx="10515600" cy="4840532"/>
          </a:xfrm>
        </p:spPr>
        <p:txBody>
          <a:bodyPr>
            <a:normAutofit fontScale="92500" lnSpcReduction="20000"/>
          </a:bodyPr>
          <a:lstStyle/>
          <a:p>
            <a:pPr marL="0" indent="0">
              <a:buNone/>
            </a:pPr>
            <a:r>
              <a:rPr lang="sr-Latn-RS" dirty="0"/>
              <a:t>(EC 2.6.1.1; L-aspartate:2-oxoglutarate aminotransferase; AST)</a:t>
            </a:r>
            <a:endParaRPr lang="sr-Latn-RS" dirty="0"/>
          </a:p>
          <a:p>
            <a:pPr marL="0" indent="0">
              <a:buNone/>
            </a:pPr>
            <a:endParaRPr lang="sr-Latn-RS" dirty="0"/>
          </a:p>
          <a:p>
            <a:pPr marL="0" indent="0">
              <a:buNone/>
            </a:pPr>
            <a:endParaRPr lang="sr-Latn-RS" dirty="0"/>
          </a:p>
          <a:p>
            <a:pPr marL="0" indent="0">
              <a:buNone/>
            </a:pPr>
            <a:r>
              <a:rPr lang="sr-Latn-RS" dirty="0"/>
              <a:t>Tissue distribution </a:t>
            </a:r>
            <a:endParaRPr lang="sr-Latn-RS" dirty="0"/>
          </a:p>
          <a:p>
            <a:pPr marL="0" indent="0">
              <a:buNone/>
            </a:pPr>
            <a:endParaRPr lang="sr-Latn-RS" dirty="0"/>
          </a:p>
          <a:p>
            <a:pPr marL="0" indent="0">
              <a:buNone/>
            </a:pPr>
            <a:endParaRPr lang="sr-Latn-RS" dirty="0"/>
          </a:p>
          <a:p>
            <a:pPr marL="0" indent="0">
              <a:buNone/>
            </a:pPr>
            <a:r>
              <a:rPr lang="sr-Latn-RS" dirty="0"/>
              <a:t>Normal level  ˂40IU/L</a:t>
            </a:r>
            <a:endParaRPr lang="sr-Latn-RS" dirty="0"/>
          </a:p>
          <a:p>
            <a:pPr marL="0" indent="0">
              <a:buNone/>
            </a:pPr>
            <a:endParaRPr lang="sr-Latn-RS" dirty="0"/>
          </a:p>
          <a:p>
            <a:pPr marL="0" indent="0">
              <a:buNone/>
            </a:pPr>
            <a:r>
              <a:rPr lang="sr-Latn-RS" i="1" dirty="0"/>
              <a:t>Clinical significance</a:t>
            </a:r>
            <a:r>
              <a:rPr lang="sr-Latn-RS" dirty="0"/>
              <a:t>:</a:t>
            </a:r>
            <a:endParaRPr lang="sr-Latn-RS" dirty="0"/>
          </a:p>
          <a:p>
            <a:pPr marL="0" indent="0">
              <a:buNone/>
            </a:pPr>
            <a:r>
              <a:rPr lang="sr-Latn-RS" dirty="0">
                <a:solidFill>
                  <a:srgbClr val="C00000"/>
                </a:solidFill>
              </a:rPr>
              <a:t>High level: </a:t>
            </a:r>
            <a:r>
              <a:rPr lang="sr-Latn-RS" dirty="0"/>
              <a:t>cardiac, liver and SK muscle diseases</a:t>
            </a:r>
            <a:endParaRPr lang="sr-Latn-RS" dirty="0"/>
          </a:p>
          <a:p>
            <a:pPr marL="0" indent="0">
              <a:buNone/>
            </a:pPr>
            <a:r>
              <a:rPr lang="sr-Latn-RS" dirty="0">
                <a:solidFill>
                  <a:schemeClr val="accent1"/>
                </a:solidFill>
              </a:rPr>
              <a:t>Low level: </a:t>
            </a:r>
            <a:r>
              <a:rPr lang="sr-Latn-RS" dirty="0"/>
              <a:t>possible vitamin B6 deficiency</a:t>
            </a:r>
            <a:endParaRPr lang="sr-Latn-RS" dirty="0"/>
          </a:p>
          <a:p>
            <a:pPr marL="0" indent="0">
              <a:buNone/>
            </a:pPr>
            <a:endParaRPr lang="en-US" dirty="0"/>
          </a:p>
        </p:txBody>
      </p:sp>
      <p:pic>
        <p:nvPicPr>
          <p:cNvPr id="4" name="Picture 3"/>
          <p:cNvPicPr>
            <a:picLocks noChangeAspect="1"/>
          </p:cNvPicPr>
          <p:nvPr/>
        </p:nvPicPr>
        <p:blipFill>
          <a:blip r:embed="rId1"/>
          <a:stretch>
            <a:fillRect/>
          </a:stretch>
        </p:blipFill>
        <p:spPr>
          <a:xfrm>
            <a:off x="4286010" y="2103437"/>
            <a:ext cx="1088692" cy="1325563"/>
          </a:xfrm>
          <a:prstGeom prst="rect">
            <a:avLst/>
          </a:prstGeom>
        </p:spPr>
      </p:pic>
      <p:pic>
        <p:nvPicPr>
          <p:cNvPr id="5" name="Picture 4"/>
          <p:cNvPicPr>
            <a:picLocks noChangeAspect="1"/>
          </p:cNvPicPr>
          <p:nvPr/>
        </p:nvPicPr>
        <p:blipFill>
          <a:blip r:embed="rId2"/>
          <a:stretch>
            <a:fillRect/>
          </a:stretch>
        </p:blipFill>
        <p:spPr>
          <a:xfrm>
            <a:off x="6129333" y="2155257"/>
            <a:ext cx="1740169" cy="1221922"/>
          </a:xfrm>
          <a:prstGeom prst="rect">
            <a:avLst/>
          </a:prstGeom>
        </p:spPr>
      </p:pic>
      <p:pic>
        <p:nvPicPr>
          <p:cNvPr id="6" name="Picture 5"/>
          <p:cNvPicPr>
            <a:picLocks noChangeAspect="1"/>
          </p:cNvPicPr>
          <p:nvPr/>
        </p:nvPicPr>
        <p:blipFill>
          <a:blip r:embed="rId3"/>
          <a:stretch>
            <a:fillRect/>
          </a:stretch>
        </p:blipFill>
        <p:spPr>
          <a:xfrm>
            <a:off x="8640799" y="2155257"/>
            <a:ext cx="1941703" cy="1150814"/>
          </a:xfrm>
          <a:prstGeom prst="rect">
            <a:avLst/>
          </a:prstGeom>
        </p:spPr>
      </p:pic>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sr-Latn-RS" sz="3600" dirty="0"/>
              <a:t>AST</a:t>
            </a:r>
            <a:endParaRPr lang="en-US" sz="3600" dirty="0"/>
          </a:p>
        </p:txBody>
      </p:sp>
      <p:sp>
        <p:nvSpPr>
          <p:cNvPr id="3" name="Content Placeholder 2"/>
          <p:cNvSpPr>
            <a:spLocks noGrp="1"/>
          </p:cNvSpPr>
          <p:nvPr>
            <p:ph idx="1"/>
          </p:nvPr>
        </p:nvSpPr>
        <p:spPr/>
        <p:txBody>
          <a:bodyPr/>
          <a:lstStyle/>
          <a:p>
            <a:r>
              <a:rPr lang="en-US" dirty="0"/>
              <a:t>AST is present in both hepatocyte cytoplasm and mitochondria</a:t>
            </a:r>
            <a:endParaRPr lang="sr-Latn-RS" dirty="0"/>
          </a:p>
          <a:p>
            <a:pPr lvl="1"/>
            <a:r>
              <a:rPr lang="sr-Latn-RS" dirty="0"/>
              <a:t>C</a:t>
            </a:r>
            <a:r>
              <a:rPr lang="en-US" dirty="0" err="1"/>
              <a:t>ytoplasmic</a:t>
            </a:r>
            <a:r>
              <a:rPr lang="en-US" dirty="0"/>
              <a:t> </a:t>
            </a:r>
            <a:r>
              <a:rPr lang="sr-Latn-RS" dirty="0"/>
              <a:t>- </a:t>
            </a:r>
            <a:r>
              <a:rPr lang="en-US" dirty="0"/>
              <a:t>AST1</a:t>
            </a:r>
            <a:r>
              <a:rPr lang="sr-Latn-RS" dirty="0"/>
              <a:t> </a:t>
            </a:r>
            <a:r>
              <a:rPr lang="en-US" dirty="0"/>
              <a:t> in the liver parenchyma about 20% </a:t>
            </a:r>
            <a:endParaRPr lang="sr-Latn-RS" dirty="0"/>
          </a:p>
          <a:p>
            <a:pPr lvl="1"/>
            <a:r>
              <a:rPr lang="en-US" dirty="0"/>
              <a:t>mitochondrial </a:t>
            </a:r>
            <a:r>
              <a:rPr lang="sr-Latn-RS" dirty="0"/>
              <a:t>- </a:t>
            </a:r>
            <a:r>
              <a:rPr lang="en-US" dirty="0"/>
              <a:t>AST2, in the liver about 80%</a:t>
            </a:r>
            <a:endParaRPr lang="sr-Latn-RS" dirty="0"/>
          </a:p>
          <a:p>
            <a:pPr lvl="1"/>
            <a:endParaRPr lang="sr-Latn-RS" dirty="0"/>
          </a:p>
          <a:p>
            <a:r>
              <a:rPr lang="en-US" dirty="0"/>
              <a:t>The cytoplasmic fraction is released into the circulation relatively easily, even with mild cell damage</a:t>
            </a:r>
            <a:endParaRPr lang="sr-Latn-RS" dirty="0"/>
          </a:p>
          <a:p>
            <a:endParaRPr lang="sr-Latn-RS" dirty="0"/>
          </a:p>
          <a:p>
            <a:r>
              <a:rPr lang="en-US" dirty="0"/>
              <a:t> The mitochondrial fraction enters the blood only when the cell is necrotic</a:t>
            </a:r>
            <a:endParaRPr lang="sr-Latn-RS" dirty="0"/>
          </a:p>
          <a:p>
            <a:endParaRPr lang="en-US" dirty="0"/>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725121"/>
          </a:xfrm>
        </p:spPr>
        <p:txBody>
          <a:bodyPr>
            <a:normAutofit/>
          </a:bodyPr>
          <a:lstStyle/>
          <a:p>
            <a:pPr algn="ctr"/>
            <a:r>
              <a:rPr lang="sr-Latn-RS" sz="3600" dirty="0"/>
              <a:t>AST</a:t>
            </a:r>
            <a:endParaRPr lang="en-US" sz="3600" dirty="0"/>
          </a:p>
        </p:txBody>
      </p:sp>
      <p:sp>
        <p:nvSpPr>
          <p:cNvPr id="3" name="Content Placeholder 2"/>
          <p:cNvSpPr>
            <a:spLocks noGrp="1"/>
          </p:cNvSpPr>
          <p:nvPr>
            <p:ph idx="1"/>
          </p:nvPr>
        </p:nvSpPr>
        <p:spPr>
          <a:xfrm>
            <a:off x="838200" y="1327638"/>
            <a:ext cx="10515600" cy="4849325"/>
          </a:xfrm>
        </p:spPr>
        <p:txBody>
          <a:bodyPr>
            <a:normAutofit lnSpcReduction="10000"/>
          </a:bodyPr>
          <a:lstStyle/>
          <a:p>
            <a:pPr marL="0" indent="0">
              <a:buNone/>
            </a:pPr>
            <a:r>
              <a:rPr lang="sr-Latn-RS" i="1" dirty="0">
                <a:solidFill>
                  <a:srgbClr val="C00000"/>
                </a:solidFill>
              </a:rPr>
              <a:t>Myocardial infarction</a:t>
            </a:r>
            <a:endParaRPr lang="sr-Latn-RS" i="1" dirty="0">
              <a:solidFill>
                <a:srgbClr val="C00000"/>
              </a:solidFill>
            </a:endParaRPr>
          </a:p>
          <a:p>
            <a:pPr marL="0" indent="0">
              <a:buNone/>
            </a:pPr>
            <a:r>
              <a:rPr lang="en-US" sz="2400" dirty="0"/>
              <a:t>AST (SGOT) increased </a:t>
            </a:r>
            <a:r>
              <a:rPr lang="en-US" sz="2400" dirty="0">
                <a:solidFill>
                  <a:srgbClr val="C00000"/>
                </a:solidFill>
              </a:rPr>
              <a:t>4-8 hours </a:t>
            </a:r>
            <a:r>
              <a:rPr lang="en-US" sz="2400" dirty="0"/>
              <a:t>following a myocardial infarction (MI),</a:t>
            </a:r>
            <a:r>
              <a:rPr lang="sr-Latn-RS" sz="2400" dirty="0"/>
              <a:t> </a:t>
            </a:r>
            <a:r>
              <a:rPr lang="en-US" sz="2400" dirty="0"/>
              <a:t>reaching its’ peak in </a:t>
            </a:r>
            <a:r>
              <a:rPr lang="en-US" sz="2400" dirty="0">
                <a:solidFill>
                  <a:srgbClr val="C00000"/>
                </a:solidFill>
              </a:rPr>
              <a:t>2-3 days</a:t>
            </a:r>
            <a:r>
              <a:rPr lang="en-US" sz="2400" dirty="0"/>
              <a:t> and declining on the </a:t>
            </a:r>
            <a:r>
              <a:rPr lang="en-US" sz="2400" dirty="0">
                <a:solidFill>
                  <a:srgbClr val="C00000"/>
                </a:solidFill>
              </a:rPr>
              <a:t>fifth and sixth days</a:t>
            </a:r>
            <a:endParaRPr lang="sr-Latn-RS" sz="2400" dirty="0">
              <a:solidFill>
                <a:srgbClr val="C00000"/>
              </a:solidFill>
            </a:endParaRPr>
          </a:p>
          <a:p>
            <a:pPr marL="0" indent="0">
              <a:buNone/>
            </a:pPr>
            <a:r>
              <a:rPr lang="en-US" sz="2400" dirty="0"/>
              <a:t>AST is not a specific or sensitive enough marker for the diagnosis of</a:t>
            </a:r>
            <a:r>
              <a:rPr lang="sr-Latn-RS" sz="2400" dirty="0"/>
              <a:t> </a:t>
            </a:r>
            <a:r>
              <a:rPr lang="en-US" sz="2400" dirty="0"/>
              <a:t>myocardial infraction so cardiac troponins is much used</a:t>
            </a:r>
            <a:endParaRPr lang="sr-Latn-RS" sz="2400" dirty="0"/>
          </a:p>
          <a:p>
            <a:pPr marL="0" indent="0">
              <a:buNone/>
            </a:pPr>
            <a:r>
              <a:rPr lang="sr-Latn-RS" sz="2400" dirty="0"/>
              <a:t>AST elevates in MI up to ten times</a:t>
            </a:r>
            <a:endParaRPr lang="sr-Latn-RS" sz="2400" dirty="0"/>
          </a:p>
          <a:p>
            <a:pPr marL="0" indent="0">
              <a:buNone/>
            </a:pPr>
            <a:r>
              <a:rPr lang="sr-Latn-RS" i="1" dirty="0">
                <a:solidFill>
                  <a:srgbClr val="C00000"/>
                </a:solidFill>
              </a:rPr>
              <a:t>Liver disease</a:t>
            </a:r>
            <a:endParaRPr lang="sr-Latn-RS" i="1" dirty="0">
              <a:solidFill>
                <a:srgbClr val="C00000"/>
              </a:solidFill>
            </a:endParaRPr>
          </a:p>
          <a:p>
            <a:pPr marL="0" indent="0">
              <a:buNone/>
            </a:pPr>
            <a:r>
              <a:rPr lang="sr-Latn-RS" dirty="0"/>
              <a:t>Acute viral hepatitis </a:t>
            </a:r>
            <a:r>
              <a:rPr lang="sr-Latn-RS" dirty="0">
                <a:solidFill>
                  <a:srgbClr val="C00000"/>
                </a:solidFill>
              </a:rPr>
              <a:t> - </a:t>
            </a:r>
            <a:r>
              <a:rPr lang="sr-Latn-RS" dirty="0"/>
              <a:t>increase</a:t>
            </a:r>
            <a:r>
              <a:rPr lang="sr-Latn-RS" dirty="0">
                <a:solidFill>
                  <a:srgbClr val="C00000"/>
                </a:solidFill>
              </a:rPr>
              <a:t> 20-100 </a:t>
            </a:r>
            <a:r>
              <a:rPr lang="sr-Latn-RS" dirty="0"/>
              <a:t>times</a:t>
            </a:r>
            <a:endParaRPr lang="sr-Latn-RS" dirty="0"/>
          </a:p>
          <a:p>
            <a:pPr marL="0" indent="0">
              <a:buNone/>
            </a:pPr>
            <a:r>
              <a:rPr lang="sr-Latn-RS" dirty="0"/>
              <a:t>Chronic hepatitis (</a:t>
            </a:r>
            <a:r>
              <a:rPr lang="sr-Latn-RS" dirty="0">
                <a:solidFill>
                  <a:srgbClr val="C00000"/>
                </a:solidFill>
              </a:rPr>
              <a:t>5-10</a:t>
            </a:r>
            <a:r>
              <a:rPr lang="sr-Latn-RS" dirty="0"/>
              <a:t> times normal)</a:t>
            </a:r>
            <a:endParaRPr lang="sr-Latn-RS" dirty="0"/>
          </a:p>
          <a:p>
            <a:pPr marL="0" indent="0">
              <a:buNone/>
            </a:pPr>
            <a:r>
              <a:rPr lang="sr-Latn-RS" dirty="0"/>
              <a:t>Metastatic hepatic tumors, acute pancreatitis, hemolytic anemia (</a:t>
            </a:r>
            <a:r>
              <a:rPr lang="sr-Latn-RS" dirty="0">
                <a:solidFill>
                  <a:srgbClr val="C00000"/>
                </a:solidFill>
              </a:rPr>
              <a:t>2-5</a:t>
            </a:r>
            <a:r>
              <a:rPr lang="sr-Latn-RS" dirty="0"/>
              <a:t> times)</a:t>
            </a:r>
            <a:endParaRPr lang="sr-Latn-RS" dirty="0"/>
          </a:p>
          <a:p>
            <a:pPr marL="0" indent="0">
              <a:buNone/>
            </a:pPr>
            <a:endParaRPr lang="en-US" dirty="0"/>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sr-Latn-RS" sz="3600" dirty="0"/>
              <a:t>ALT</a:t>
            </a:r>
            <a:br>
              <a:rPr lang="sr-Latn-RS" sz="3600" dirty="0"/>
            </a:br>
            <a:endParaRPr lang="en-US" sz="3600" dirty="0"/>
          </a:p>
        </p:txBody>
      </p:sp>
      <p:sp>
        <p:nvSpPr>
          <p:cNvPr id="3" name="Content Placeholder 2"/>
          <p:cNvSpPr>
            <a:spLocks noGrp="1"/>
          </p:cNvSpPr>
          <p:nvPr>
            <p:ph idx="1"/>
          </p:nvPr>
        </p:nvSpPr>
        <p:spPr>
          <a:xfrm>
            <a:off x="838200" y="1816832"/>
            <a:ext cx="10515600" cy="4351338"/>
          </a:xfrm>
        </p:spPr>
        <p:txBody>
          <a:bodyPr>
            <a:normAutofit/>
          </a:bodyPr>
          <a:lstStyle/>
          <a:p>
            <a:pPr marL="0" indent="0">
              <a:buNone/>
            </a:pPr>
            <a:r>
              <a:rPr lang="sr-Latn-RS" sz="2400" dirty="0"/>
              <a:t> (EC 2.6.1.2; L-alanine:2-oxoglutarate aminotransferase; ALT)</a:t>
            </a:r>
            <a:endParaRPr lang="sr-Latn-RS" sz="2400" dirty="0"/>
          </a:p>
          <a:p>
            <a:pPr marL="0" indent="0">
              <a:buNone/>
            </a:pPr>
            <a:r>
              <a:rPr lang="sr-Latn-RS" sz="2400" dirty="0"/>
              <a:t>ALT catalyzes the transfer of amino group from L-alanine to </a:t>
            </a:r>
            <a:endParaRPr lang="sr-Latn-RS" sz="2400" dirty="0"/>
          </a:p>
          <a:p>
            <a:pPr marL="0" indent="0">
              <a:buNone/>
            </a:pPr>
            <a:r>
              <a:rPr lang="sr-Latn-RS" sz="2400" dirty="0"/>
              <a:t>   </a:t>
            </a:r>
            <a:r>
              <a:rPr lang="el-GR" sz="2400" dirty="0"/>
              <a:t>α</a:t>
            </a:r>
            <a:r>
              <a:rPr lang="sr-Latn-RS" sz="2400" dirty="0"/>
              <a:t>-ketoglutarate</a:t>
            </a:r>
            <a:endParaRPr lang="sr-Latn-RS" sz="2400" dirty="0"/>
          </a:p>
          <a:p>
            <a:pPr marL="0" indent="0">
              <a:buNone/>
            </a:pPr>
            <a:r>
              <a:rPr lang="sr-Latn-RS" sz="2400" dirty="0"/>
              <a:t>ALT is present in </a:t>
            </a:r>
            <a:r>
              <a:rPr lang="sr-Latn-RS" sz="2400" dirty="0">
                <a:solidFill>
                  <a:srgbClr val="C00000"/>
                </a:solidFill>
              </a:rPr>
              <a:t>high level in liver</a:t>
            </a:r>
            <a:r>
              <a:rPr lang="sr-Latn-RS" sz="2400" dirty="0"/>
              <a:t>. L</a:t>
            </a:r>
            <a:r>
              <a:rPr lang="en-US" sz="2400" dirty="0"/>
              <a:t>ow level</a:t>
            </a:r>
            <a:r>
              <a:rPr lang="sr-Latn-RS" sz="2400" dirty="0"/>
              <a:t>s are present</a:t>
            </a:r>
            <a:r>
              <a:rPr lang="en-US" sz="2400" dirty="0"/>
              <a:t> in </a:t>
            </a:r>
            <a:r>
              <a:rPr lang="sr-Latn-RS" sz="2400" dirty="0"/>
              <a:t>heart</a:t>
            </a:r>
            <a:r>
              <a:rPr lang="en-US" sz="2400" dirty="0"/>
              <a:t>, kidney </a:t>
            </a:r>
            <a:r>
              <a:rPr lang="sr-Latn-RS" sz="2400" dirty="0"/>
              <a:t>and</a:t>
            </a:r>
            <a:r>
              <a:rPr lang="en-US" sz="2400" dirty="0"/>
              <a:t> skeletal muscle</a:t>
            </a:r>
            <a:endParaRPr lang="sr-Latn-RS" sz="2400" dirty="0"/>
          </a:p>
          <a:p>
            <a:pPr marL="0" indent="0">
              <a:buNone/>
            </a:pPr>
            <a:r>
              <a:rPr lang="en-US" sz="2400" dirty="0"/>
              <a:t>ALT is considered more </a:t>
            </a:r>
            <a:r>
              <a:rPr lang="en-US" sz="2400" dirty="0">
                <a:solidFill>
                  <a:srgbClr val="C00000"/>
                </a:solidFill>
              </a:rPr>
              <a:t>liver-specific</a:t>
            </a:r>
            <a:r>
              <a:rPr lang="en-US" sz="2400" dirty="0"/>
              <a:t> than AST</a:t>
            </a:r>
            <a:endParaRPr lang="sr-Latn-RS" sz="2400" dirty="0"/>
          </a:p>
          <a:p>
            <a:pPr marL="0" indent="0">
              <a:buNone/>
            </a:pPr>
            <a:r>
              <a:rPr lang="sr-Latn-RS" sz="2400" dirty="0"/>
              <a:t>ALT activity is found </a:t>
            </a:r>
            <a:r>
              <a:rPr lang="sr-Latn-RS" sz="2400" dirty="0">
                <a:solidFill>
                  <a:srgbClr val="C00000"/>
                </a:solidFill>
              </a:rPr>
              <a:t>in cytosol</a:t>
            </a:r>
            <a:endParaRPr lang="sr-Latn-RS" sz="2400" dirty="0">
              <a:solidFill>
                <a:srgbClr val="C00000"/>
              </a:solidFill>
            </a:endParaRPr>
          </a:p>
          <a:p>
            <a:pPr marL="0" indent="0">
              <a:buNone/>
            </a:pPr>
            <a:r>
              <a:rPr lang="en-US" sz="2400" dirty="0"/>
              <a:t>The concentration of ALT in hepatic cell cytoplasm is comparable to AST;</a:t>
            </a:r>
            <a:r>
              <a:rPr lang="sr-Latn-RS" sz="2400" dirty="0"/>
              <a:t> </a:t>
            </a:r>
            <a:r>
              <a:rPr lang="en-US" sz="2400" dirty="0"/>
              <a:t>however, a mitochondrial ALT isoform is not found</a:t>
            </a:r>
            <a:endParaRPr lang="en-US" sz="2400" dirty="0"/>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sr-Latn-RS" sz="3600" dirty="0"/>
              <a:t>ALT</a:t>
            </a:r>
            <a:endParaRPr lang="en-US" sz="3600" dirty="0"/>
          </a:p>
        </p:txBody>
      </p:sp>
      <p:sp>
        <p:nvSpPr>
          <p:cNvPr id="3" name="Content Placeholder 2"/>
          <p:cNvSpPr>
            <a:spLocks noGrp="1"/>
          </p:cNvSpPr>
          <p:nvPr>
            <p:ph idx="1"/>
          </p:nvPr>
        </p:nvSpPr>
        <p:spPr/>
        <p:txBody>
          <a:bodyPr>
            <a:normAutofit fontScale="92500" lnSpcReduction="10000"/>
          </a:bodyPr>
          <a:lstStyle/>
          <a:p>
            <a:pPr marL="0" indent="0">
              <a:buNone/>
            </a:pPr>
            <a:r>
              <a:rPr lang="sr-Latn-RS" sz="2400" dirty="0"/>
              <a:t>Normal value  </a:t>
            </a:r>
            <a:r>
              <a:rPr lang="sr-Latn-RS" sz="2400" dirty="0">
                <a:solidFill>
                  <a:srgbClr val="C00000"/>
                </a:solidFill>
              </a:rPr>
              <a:t>7-40IU/L</a:t>
            </a:r>
            <a:endParaRPr lang="sr-Latn-RS" sz="2400" dirty="0">
              <a:solidFill>
                <a:srgbClr val="C00000"/>
              </a:solidFill>
            </a:endParaRPr>
          </a:p>
          <a:p>
            <a:pPr marL="0" indent="0">
              <a:buNone/>
            </a:pPr>
            <a:endParaRPr lang="sr-Latn-RS" sz="2400" dirty="0">
              <a:solidFill>
                <a:srgbClr val="C00000"/>
              </a:solidFill>
            </a:endParaRPr>
          </a:p>
          <a:p>
            <a:pPr marL="0" indent="0">
              <a:buNone/>
            </a:pPr>
            <a:r>
              <a:rPr lang="sr-Latn-RS" sz="2400" i="1" dirty="0"/>
              <a:t>Clinical significance</a:t>
            </a:r>
            <a:r>
              <a:rPr lang="sr-Latn-RS" sz="2400" dirty="0"/>
              <a:t>:</a:t>
            </a:r>
            <a:endParaRPr lang="sr-Latn-RS" sz="2400" dirty="0"/>
          </a:p>
          <a:p>
            <a:pPr marL="0" indent="0">
              <a:buNone/>
            </a:pPr>
            <a:r>
              <a:rPr lang="sr-Latn-RS" sz="2400" dirty="0">
                <a:solidFill>
                  <a:srgbClr val="C00000"/>
                </a:solidFill>
              </a:rPr>
              <a:t>High level</a:t>
            </a:r>
            <a:r>
              <a:rPr lang="sr-Latn-RS" sz="2400" dirty="0"/>
              <a:t>: most liver diseases</a:t>
            </a:r>
            <a:endParaRPr lang="sr-Latn-RS" sz="2400" dirty="0"/>
          </a:p>
          <a:p>
            <a:pPr marL="0" indent="0">
              <a:buNone/>
            </a:pPr>
            <a:r>
              <a:rPr lang="sr-Latn-RS" sz="2400" dirty="0">
                <a:solidFill>
                  <a:srgbClr val="C00000"/>
                </a:solidFill>
              </a:rPr>
              <a:t>Low level</a:t>
            </a:r>
            <a:r>
              <a:rPr lang="sr-Latn-RS" sz="2400" dirty="0"/>
              <a:t>: vitamin B6 deficiency, chronic kidney disease, regular excercise, </a:t>
            </a:r>
            <a:r>
              <a:rPr lang="en-US" sz="2400" dirty="0"/>
              <a:t>hormone replacement and birth control pills</a:t>
            </a:r>
            <a:endParaRPr lang="sr-Latn-RS" sz="2400" dirty="0"/>
          </a:p>
          <a:p>
            <a:pPr marL="0" indent="0">
              <a:buNone/>
            </a:pPr>
            <a:endParaRPr lang="sr-Latn-RS" sz="2400" dirty="0"/>
          </a:p>
          <a:p>
            <a:pPr marL="0" indent="0">
              <a:buNone/>
            </a:pPr>
            <a:r>
              <a:rPr lang="en-US" sz="2400" dirty="0"/>
              <a:t>The ALT value usually exceeds the AST value</a:t>
            </a:r>
            <a:endParaRPr lang="sr-Latn-RS" sz="2400" dirty="0"/>
          </a:p>
          <a:p>
            <a:pPr marL="0" indent="0">
              <a:buNone/>
            </a:pPr>
            <a:endParaRPr lang="sr-Latn-RS" sz="2400" dirty="0">
              <a:solidFill>
                <a:srgbClr val="C00000"/>
              </a:solidFill>
            </a:endParaRPr>
          </a:p>
          <a:p>
            <a:pPr marL="0" indent="0">
              <a:buNone/>
            </a:pPr>
            <a:r>
              <a:rPr lang="sr-Latn-RS" sz="2400" dirty="0">
                <a:solidFill>
                  <a:srgbClr val="C00000"/>
                </a:solidFill>
              </a:rPr>
              <a:t>De Ritis index – </a:t>
            </a:r>
            <a:r>
              <a:rPr lang="sr-Latn-RS" sz="2400" dirty="0"/>
              <a:t>ratio of noth enzymes </a:t>
            </a:r>
            <a:r>
              <a:rPr lang="sr-Latn-RS" sz="2400" dirty="0">
                <a:solidFill>
                  <a:srgbClr val="C00000"/>
                </a:solidFill>
              </a:rPr>
              <a:t>AST/ALT</a:t>
            </a:r>
            <a:endParaRPr lang="sr-Latn-RS" sz="2400" dirty="0">
              <a:solidFill>
                <a:srgbClr val="C00000"/>
              </a:solidFill>
            </a:endParaRPr>
          </a:p>
          <a:p>
            <a:pPr marL="0" indent="0">
              <a:buNone/>
            </a:pPr>
            <a:r>
              <a:rPr lang="sr-Latn-RS" sz="2400" dirty="0"/>
              <a:t>Normaly AST/ALT ˂ 1, values ˃1 are present in severe liver damage</a:t>
            </a:r>
            <a:endParaRPr lang="sr-Latn-RS" sz="2400" dirty="0"/>
          </a:p>
          <a:p>
            <a:pPr marL="0" indent="0">
              <a:buNone/>
            </a:pPr>
            <a:endParaRPr lang="sr-Latn-RS" sz="2400" dirty="0"/>
          </a:p>
          <a:p>
            <a:endParaRPr lang="en-US" dirty="0"/>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02224"/>
            <a:ext cx="10515600" cy="1037492"/>
          </a:xfrm>
        </p:spPr>
        <p:txBody>
          <a:bodyPr>
            <a:normAutofit/>
          </a:bodyPr>
          <a:lstStyle/>
          <a:p>
            <a:pPr algn="ctr"/>
            <a:r>
              <a:rPr lang="sr-Latn-RS" sz="3600" dirty="0"/>
              <a:t>ALT</a:t>
            </a:r>
            <a:endParaRPr lang="en-US" sz="3600" dirty="0"/>
          </a:p>
        </p:txBody>
      </p:sp>
      <p:sp>
        <p:nvSpPr>
          <p:cNvPr id="3" name="Content Placeholder 2"/>
          <p:cNvSpPr>
            <a:spLocks noGrp="1"/>
          </p:cNvSpPr>
          <p:nvPr>
            <p:ph idx="1"/>
          </p:nvPr>
        </p:nvSpPr>
        <p:spPr>
          <a:xfrm>
            <a:off x="838200" y="1134208"/>
            <a:ext cx="10515600" cy="5275384"/>
          </a:xfrm>
        </p:spPr>
        <p:txBody>
          <a:bodyPr>
            <a:normAutofit/>
          </a:bodyPr>
          <a:lstStyle/>
          <a:p>
            <a:r>
              <a:rPr lang="en-US" dirty="0"/>
              <a:t>ALT levels are elevated in:</a:t>
            </a:r>
            <a:endParaRPr lang="en-US" dirty="0"/>
          </a:p>
          <a:p>
            <a:pPr lvl="1">
              <a:buFont typeface="Wingdings" panose="05000000000000000000" pitchFamily="2" charset="2"/>
              <a:buChar char="ü"/>
            </a:pPr>
            <a:r>
              <a:rPr lang="en-US" sz="2200" dirty="0"/>
              <a:t>Acute or chronic hepatitis (cellular damage)</a:t>
            </a:r>
            <a:endParaRPr lang="en-US" sz="2200" dirty="0"/>
          </a:p>
          <a:p>
            <a:pPr lvl="1">
              <a:buFont typeface="Wingdings" panose="05000000000000000000" pitchFamily="2" charset="2"/>
              <a:buChar char="ü"/>
            </a:pPr>
            <a:r>
              <a:rPr lang="en-US" sz="2200" dirty="0"/>
              <a:t>cirrhosis or scarring of the liver with loss of function</a:t>
            </a:r>
            <a:endParaRPr lang="sr-Latn-RS" sz="2200" dirty="0"/>
          </a:p>
          <a:p>
            <a:pPr lvl="1">
              <a:buFont typeface="Wingdings" panose="05000000000000000000" pitchFamily="2" charset="2"/>
              <a:buChar char="ü"/>
            </a:pPr>
            <a:r>
              <a:rPr lang="en-US" sz="2200" dirty="0"/>
              <a:t>Viral hepatitis</a:t>
            </a:r>
            <a:endParaRPr lang="en-US" sz="2200" dirty="0"/>
          </a:p>
          <a:p>
            <a:pPr lvl="1">
              <a:buFont typeface="Wingdings" panose="05000000000000000000" pitchFamily="2" charset="2"/>
              <a:buChar char="ü"/>
            </a:pPr>
            <a:r>
              <a:rPr lang="en-US" sz="2200" dirty="0"/>
              <a:t>cholestasis or congestion of the bile ducts</a:t>
            </a:r>
            <a:endParaRPr lang="en-US" sz="2200" dirty="0"/>
          </a:p>
          <a:p>
            <a:pPr lvl="1">
              <a:buFont typeface="Wingdings" panose="05000000000000000000" pitchFamily="2" charset="2"/>
              <a:buChar char="ü"/>
            </a:pPr>
            <a:r>
              <a:rPr lang="en-US" sz="2200" dirty="0"/>
              <a:t>metastatic carcinoma</a:t>
            </a:r>
            <a:endParaRPr lang="en-US" sz="2200" dirty="0"/>
          </a:p>
          <a:p>
            <a:pPr lvl="1">
              <a:buFont typeface="Wingdings" panose="05000000000000000000" pitchFamily="2" charset="2"/>
              <a:buChar char="ü"/>
            </a:pPr>
            <a:r>
              <a:rPr lang="en-US" sz="2200" dirty="0"/>
              <a:t>Extensive liver damage from toxins or drugs</a:t>
            </a:r>
            <a:endParaRPr lang="sr-Latn-RS" sz="2200" dirty="0"/>
          </a:p>
          <a:p>
            <a:pPr lvl="1">
              <a:buFont typeface="Wingdings" panose="05000000000000000000" pitchFamily="2" charset="2"/>
              <a:buChar char="ü"/>
            </a:pPr>
            <a:endParaRPr lang="sr-Latn-RS" sz="2200" dirty="0"/>
          </a:p>
          <a:p>
            <a:r>
              <a:rPr lang="en-US" dirty="0"/>
              <a:t>ALT is considered more liver-specific than AST</a:t>
            </a:r>
            <a:endParaRPr lang="en-US" dirty="0"/>
          </a:p>
          <a:p>
            <a:pPr lvl="1">
              <a:buFont typeface="Wingdings" panose="05000000000000000000" pitchFamily="2" charset="2"/>
              <a:buChar char="ü"/>
            </a:pPr>
            <a:r>
              <a:rPr lang="en-US" sz="2200" dirty="0"/>
              <a:t>AL</a:t>
            </a:r>
            <a:r>
              <a:rPr lang="sr-Latn-RS" sz="2200" dirty="0"/>
              <a:t>T</a:t>
            </a:r>
            <a:r>
              <a:rPr lang="en-US" sz="2200" dirty="0"/>
              <a:t> used to detect and evaluate treatment of acute hepatitis disease.</a:t>
            </a:r>
            <a:endParaRPr lang="en-US" sz="2200" dirty="0"/>
          </a:p>
          <a:p>
            <a:pPr lvl="1">
              <a:buFont typeface="Wingdings" panose="05000000000000000000" pitchFamily="2" charset="2"/>
              <a:buChar char="ü"/>
            </a:pPr>
            <a:r>
              <a:rPr lang="en-US" sz="2200" dirty="0"/>
              <a:t>AL</a:t>
            </a:r>
            <a:r>
              <a:rPr lang="sr-Latn-RS" sz="2200" dirty="0"/>
              <a:t>T</a:t>
            </a:r>
            <a:r>
              <a:rPr lang="en-US" sz="2200" dirty="0"/>
              <a:t> distinguish between MI and hepatic damage (used with AST).</a:t>
            </a:r>
            <a:endParaRPr lang="en-US" sz="2200" dirty="0"/>
          </a:p>
          <a:p>
            <a:pPr lvl="1">
              <a:buFont typeface="Wingdings" panose="05000000000000000000" pitchFamily="2" charset="2"/>
              <a:buChar char="ü"/>
            </a:pPr>
            <a:r>
              <a:rPr lang="en-US" sz="2200" dirty="0"/>
              <a:t>AL</a:t>
            </a:r>
            <a:r>
              <a:rPr lang="sr-Latn-RS" sz="2200" dirty="0"/>
              <a:t>T</a:t>
            </a:r>
            <a:r>
              <a:rPr lang="en-US" sz="2200" dirty="0"/>
              <a:t> used to assess the hepatotoxicity of some drugs</a:t>
            </a:r>
            <a:endParaRPr lang="en-US" sz="2200" dirty="0"/>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sr-Latn-RS" sz="3600" dirty="0">
                <a:solidFill>
                  <a:srgbClr val="FF0000"/>
                </a:solidFill>
              </a:rPr>
              <a:t>Gama-glutamyl transferase GGT</a:t>
            </a:r>
            <a:endParaRPr lang="en-US" sz="3600" dirty="0">
              <a:solidFill>
                <a:srgbClr val="FF0000"/>
              </a:solidFill>
            </a:endParaRPr>
          </a:p>
        </p:txBody>
      </p:sp>
      <p:sp>
        <p:nvSpPr>
          <p:cNvPr id="3" name="Content Placeholder 2"/>
          <p:cNvSpPr>
            <a:spLocks noGrp="1"/>
          </p:cNvSpPr>
          <p:nvPr>
            <p:ph idx="1"/>
          </p:nvPr>
        </p:nvSpPr>
        <p:spPr>
          <a:xfrm>
            <a:off x="422031" y="1825625"/>
            <a:ext cx="10931769" cy="4351338"/>
          </a:xfrm>
        </p:spPr>
        <p:txBody>
          <a:bodyPr/>
          <a:lstStyle/>
          <a:p>
            <a:pPr marL="0" indent="0">
              <a:buNone/>
            </a:pPr>
            <a:r>
              <a:rPr lang="en-US" sz="2400" dirty="0"/>
              <a:t>EC 2.3.2.21; </a:t>
            </a:r>
            <a:r>
              <a:rPr lang="el-GR" sz="2400" dirty="0"/>
              <a:t>γ-</a:t>
            </a:r>
            <a:r>
              <a:rPr lang="en-US" sz="2400" dirty="0"/>
              <a:t>glutamyl-peptide: amino acid</a:t>
            </a:r>
            <a:r>
              <a:rPr lang="sr-Latn-RS" sz="2400" dirty="0"/>
              <a:t> </a:t>
            </a:r>
            <a:r>
              <a:rPr lang="el-GR" sz="2400" dirty="0"/>
              <a:t>γ-</a:t>
            </a:r>
            <a:r>
              <a:rPr lang="en-US" sz="2400" dirty="0" err="1"/>
              <a:t>glutamyltransferase</a:t>
            </a:r>
            <a:r>
              <a:rPr lang="en-US" sz="2400" dirty="0"/>
              <a:t>; GGT</a:t>
            </a:r>
            <a:endParaRPr lang="sr-Latn-RS" sz="2400" dirty="0"/>
          </a:p>
          <a:p>
            <a:pPr marL="0" indent="0">
              <a:buNone/>
            </a:pPr>
            <a:r>
              <a:rPr lang="sr-Latn-RS" sz="2400" dirty="0"/>
              <a:t>GGT </a:t>
            </a:r>
            <a:r>
              <a:rPr lang="en-US" sz="2400" dirty="0"/>
              <a:t>catalyzes the transfer of the γ–glutamyl</a:t>
            </a:r>
            <a:r>
              <a:rPr lang="sr-Latn-RS" sz="2400" dirty="0"/>
              <a:t> </a:t>
            </a:r>
            <a:r>
              <a:rPr lang="en-US" sz="2400" dirty="0"/>
              <a:t>group from peptides and compounds that contain it to an acceptor</a:t>
            </a:r>
            <a:endParaRPr lang="sr-Latn-RS" sz="2400" dirty="0"/>
          </a:p>
          <a:p>
            <a:pPr marL="0" indent="0">
              <a:buNone/>
            </a:pPr>
            <a:endParaRPr lang="sr-Latn-RS" sz="2400" dirty="0"/>
          </a:p>
          <a:p>
            <a:pPr marL="0" indent="0">
              <a:buNone/>
            </a:pPr>
            <a:endParaRPr lang="en-US" sz="2400" dirty="0"/>
          </a:p>
        </p:txBody>
      </p:sp>
      <p:pic>
        <p:nvPicPr>
          <p:cNvPr id="4" name="Picture 3"/>
          <p:cNvPicPr>
            <a:picLocks noChangeAspect="1"/>
          </p:cNvPicPr>
          <p:nvPr/>
        </p:nvPicPr>
        <p:blipFill>
          <a:blip r:embed="rId1"/>
          <a:stretch>
            <a:fillRect/>
          </a:stretch>
        </p:blipFill>
        <p:spPr>
          <a:xfrm>
            <a:off x="6429740" y="3352800"/>
            <a:ext cx="5166017" cy="2567354"/>
          </a:xfrm>
          <a:prstGeom prst="rect">
            <a:avLst/>
          </a:prstGeom>
        </p:spPr>
      </p:pic>
      <p:pic>
        <p:nvPicPr>
          <p:cNvPr id="5" name="Picture 4"/>
          <p:cNvPicPr>
            <a:picLocks noChangeAspect="1"/>
          </p:cNvPicPr>
          <p:nvPr/>
        </p:nvPicPr>
        <p:blipFill>
          <a:blip r:embed="rId2"/>
          <a:stretch>
            <a:fillRect/>
          </a:stretch>
        </p:blipFill>
        <p:spPr>
          <a:xfrm>
            <a:off x="422031" y="3429000"/>
            <a:ext cx="6007709" cy="2414954"/>
          </a:xfrm>
          <a:prstGeom prst="rect">
            <a:avLst/>
          </a:prstGeom>
        </p:spPr>
      </p:pic>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962513"/>
          </a:xfrm>
        </p:spPr>
        <p:txBody>
          <a:bodyPr>
            <a:normAutofit/>
          </a:bodyPr>
          <a:lstStyle/>
          <a:p>
            <a:pPr algn="ctr"/>
            <a:r>
              <a:rPr lang="sr-Latn-RS" sz="3600" dirty="0"/>
              <a:t>GGT</a:t>
            </a:r>
            <a:endParaRPr lang="en-US" sz="3600" dirty="0"/>
          </a:p>
        </p:txBody>
      </p:sp>
      <p:sp>
        <p:nvSpPr>
          <p:cNvPr id="3" name="Content Placeholder 2"/>
          <p:cNvSpPr>
            <a:spLocks noGrp="1"/>
          </p:cNvSpPr>
          <p:nvPr>
            <p:ph idx="1"/>
          </p:nvPr>
        </p:nvSpPr>
        <p:spPr/>
        <p:txBody>
          <a:bodyPr/>
          <a:lstStyle/>
          <a:p>
            <a:pPr marL="0" indent="0">
              <a:buNone/>
            </a:pPr>
            <a:r>
              <a:rPr lang="sr-Latn-RS" sz="2400" dirty="0"/>
              <a:t>GGT activity is highest is on the membranes of cells with high secretory or absorptive capacity: </a:t>
            </a:r>
            <a:endParaRPr lang="sr-Latn-RS" sz="2400" dirty="0"/>
          </a:p>
          <a:p>
            <a:pPr marL="0" indent="0">
              <a:buNone/>
            </a:pPr>
            <a:endParaRPr lang="sr-Latn-RS" sz="2400" dirty="0"/>
          </a:p>
          <a:p>
            <a:pPr lvl="1">
              <a:buFont typeface="Wingdings" panose="05000000000000000000" pitchFamily="2" charset="2"/>
              <a:buChar char="ü"/>
            </a:pPr>
            <a:r>
              <a:rPr lang="sr-Latn-RS" sz="2000" dirty="0"/>
              <a:t>Liver – microsomal fraction of hepatocytes</a:t>
            </a:r>
            <a:endParaRPr lang="sr-Latn-RS" sz="2000" dirty="0"/>
          </a:p>
          <a:p>
            <a:pPr lvl="1">
              <a:buFont typeface="Wingdings" panose="05000000000000000000" pitchFamily="2" charset="2"/>
              <a:buChar char="ü"/>
            </a:pPr>
            <a:r>
              <a:rPr lang="sr-Latn-RS" sz="2000" dirty="0"/>
              <a:t>Bile ducts lining cell membranes</a:t>
            </a:r>
            <a:endParaRPr lang="sr-Latn-RS" sz="2000" dirty="0"/>
          </a:p>
          <a:p>
            <a:pPr lvl="1">
              <a:buFont typeface="Wingdings" panose="05000000000000000000" pitchFamily="2" charset="2"/>
              <a:buChar char="ü"/>
            </a:pPr>
            <a:r>
              <a:rPr lang="sr-Latn-RS" sz="2000" dirty="0"/>
              <a:t>Kidney (proximal tubules)</a:t>
            </a:r>
            <a:endParaRPr lang="sr-Latn-RS" sz="2000" dirty="0"/>
          </a:p>
          <a:p>
            <a:pPr lvl="1">
              <a:buFont typeface="Wingdings" panose="05000000000000000000" pitchFamily="2" charset="2"/>
              <a:buChar char="ü"/>
            </a:pPr>
            <a:r>
              <a:rPr lang="sr-Latn-RS" sz="2000" dirty="0"/>
              <a:t>Enterocytes</a:t>
            </a:r>
            <a:endParaRPr lang="sr-Latn-RS" sz="2000" dirty="0"/>
          </a:p>
          <a:p>
            <a:pPr lvl="1">
              <a:buFont typeface="Wingdings" panose="05000000000000000000" pitchFamily="2" charset="2"/>
              <a:buChar char="ü"/>
            </a:pPr>
            <a:r>
              <a:rPr lang="sr-Latn-RS" sz="2000" dirty="0"/>
              <a:t>Pancreas</a:t>
            </a:r>
            <a:endParaRPr lang="sr-Latn-RS" sz="2000" dirty="0"/>
          </a:p>
          <a:p>
            <a:pPr marL="0" indent="0">
              <a:buNone/>
            </a:pPr>
            <a:endParaRPr lang="sr-Latn-RS" sz="2400" dirty="0"/>
          </a:p>
          <a:p>
            <a:pPr marL="0" indent="0">
              <a:buNone/>
            </a:pPr>
            <a:r>
              <a:rPr lang="sr-Latn-RS" sz="2400" dirty="0"/>
              <a:t>Normal range: 9-48IU/L</a:t>
            </a:r>
            <a:endParaRPr lang="sr-Latn-RS" sz="2400" dirty="0"/>
          </a:p>
          <a:p>
            <a:pPr marL="457200" lvl="1" indent="0">
              <a:buNone/>
            </a:pPr>
            <a:endParaRPr lang="en-US" dirty="0"/>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900967"/>
          </a:xfrm>
        </p:spPr>
        <p:txBody>
          <a:bodyPr>
            <a:normAutofit/>
          </a:bodyPr>
          <a:lstStyle/>
          <a:p>
            <a:pPr algn="ctr"/>
            <a:r>
              <a:rPr lang="sr-Latn-RS" sz="3600" dirty="0"/>
              <a:t>GGT</a:t>
            </a:r>
            <a:endParaRPr lang="en-US" sz="3600" dirty="0"/>
          </a:p>
        </p:txBody>
      </p:sp>
      <p:sp>
        <p:nvSpPr>
          <p:cNvPr id="3" name="Content Placeholder 2"/>
          <p:cNvSpPr>
            <a:spLocks noGrp="1"/>
          </p:cNvSpPr>
          <p:nvPr>
            <p:ph idx="1"/>
          </p:nvPr>
        </p:nvSpPr>
        <p:spPr>
          <a:xfrm>
            <a:off x="1049215" y="1728910"/>
            <a:ext cx="10515600" cy="4351338"/>
          </a:xfrm>
        </p:spPr>
        <p:txBody>
          <a:bodyPr>
            <a:normAutofit/>
          </a:bodyPr>
          <a:lstStyle/>
          <a:p>
            <a:pPr marL="0" indent="0">
              <a:buNone/>
            </a:pPr>
            <a:r>
              <a:rPr lang="sr-Latn-RS" sz="2400" i="1" dirty="0"/>
              <a:t>Clinical significance</a:t>
            </a:r>
            <a:endParaRPr lang="sr-Latn-RS" sz="2400" i="1" dirty="0"/>
          </a:p>
          <a:p>
            <a:pPr marL="0" indent="0">
              <a:buNone/>
            </a:pPr>
            <a:r>
              <a:rPr lang="sr-Latn-RS" sz="2400" dirty="0">
                <a:solidFill>
                  <a:srgbClr val="C00000"/>
                </a:solidFill>
              </a:rPr>
              <a:t>High level </a:t>
            </a:r>
            <a:endParaRPr lang="sr-Latn-RS" sz="2400" dirty="0">
              <a:solidFill>
                <a:srgbClr val="C00000"/>
              </a:solidFill>
            </a:endParaRPr>
          </a:p>
          <a:p>
            <a:pPr lvl="1"/>
            <a:r>
              <a:rPr lang="sr-Latn-RS" sz="2200" dirty="0"/>
              <a:t>Induction of enzyme synthesis (without cell damage) by drugs or alcohol (&lt; 5 times normal)*</a:t>
            </a:r>
            <a:endParaRPr lang="sr-Latn-RS" sz="2200" dirty="0"/>
          </a:p>
          <a:p>
            <a:pPr lvl="1"/>
            <a:r>
              <a:rPr lang="en-US" sz="2200" dirty="0"/>
              <a:t>damage to the hepatobiliary tract</a:t>
            </a:r>
            <a:r>
              <a:rPr lang="sr-Latn-RS" sz="2200" dirty="0"/>
              <a:t> </a:t>
            </a:r>
            <a:endParaRPr lang="sr-Latn-RS" sz="2200" dirty="0"/>
          </a:p>
          <a:p>
            <a:pPr lvl="2"/>
            <a:r>
              <a:rPr lang="en-US" dirty="0"/>
              <a:t>Cholestasis</a:t>
            </a:r>
            <a:r>
              <a:rPr lang="sr-Latn-RS" dirty="0"/>
              <a:t> (&gt;10 times normal)</a:t>
            </a:r>
            <a:endParaRPr lang="sr-Latn-RS" dirty="0"/>
          </a:p>
          <a:p>
            <a:pPr lvl="2"/>
            <a:r>
              <a:rPr lang="en-US" dirty="0"/>
              <a:t>hepatocellular damage – acute and chronic liver diseases</a:t>
            </a:r>
            <a:r>
              <a:rPr lang="sr-Latn-RS" dirty="0"/>
              <a:t>  (5-10 times normal)</a:t>
            </a:r>
            <a:endParaRPr lang="sr-Latn-RS" dirty="0"/>
          </a:p>
          <a:p>
            <a:pPr lvl="2"/>
            <a:r>
              <a:rPr lang="sr-Latn-RS" dirty="0"/>
              <a:t>Liver and pancreatic tumors</a:t>
            </a:r>
            <a:endParaRPr lang="sr-Latn-RS" dirty="0"/>
          </a:p>
          <a:p>
            <a:pPr marL="0" indent="0">
              <a:buNone/>
            </a:pPr>
            <a:endParaRPr lang="sr-Latn-RS" sz="2000" dirty="0"/>
          </a:p>
          <a:p>
            <a:pPr marL="0" indent="0">
              <a:buNone/>
            </a:pPr>
            <a:r>
              <a:rPr lang="en-US" sz="2000" dirty="0"/>
              <a:t>*</a:t>
            </a:r>
            <a:r>
              <a:rPr lang="sr-Latn-RS" sz="2000" dirty="0"/>
              <a:t>A high isolated GGT increase may indicate liver damage due to chronic alcohol consumption, although GGT can be high </a:t>
            </a:r>
            <a:r>
              <a:rPr lang="en-US" sz="2000" dirty="0"/>
              <a:t>even if the liver is not yet damaged (induction of GGT synthesis)</a:t>
            </a:r>
            <a:endParaRPr lang="en-US" sz="20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sr-Latn-RS" sz="3600" dirty="0">
                <a:solidFill>
                  <a:srgbClr val="C00000"/>
                </a:solidFill>
              </a:rPr>
              <a:t>U</a:t>
            </a:r>
            <a:r>
              <a:rPr lang="en-US" sz="3600" dirty="0" err="1">
                <a:solidFill>
                  <a:srgbClr val="C00000"/>
                </a:solidFill>
              </a:rPr>
              <a:t>ncompetitive</a:t>
            </a:r>
            <a:r>
              <a:rPr lang="en-US" sz="3600" dirty="0">
                <a:solidFill>
                  <a:srgbClr val="C00000"/>
                </a:solidFill>
              </a:rPr>
              <a:t> inhibition</a:t>
            </a:r>
            <a:endParaRPr lang="en-US" sz="3600" dirty="0">
              <a:solidFill>
                <a:srgbClr val="C00000"/>
              </a:solidFill>
            </a:endParaRPr>
          </a:p>
        </p:txBody>
      </p:sp>
      <p:sp>
        <p:nvSpPr>
          <p:cNvPr id="3" name="Content Placeholder 2"/>
          <p:cNvSpPr>
            <a:spLocks noGrp="1"/>
          </p:cNvSpPr>
          <p:nvPr>
            <p:ph idx="1"/>
          </p:nvPr>
        </p:nvSpPr>
        <p:spPr/>
        <p:txBody>
          <a:bodyPr/>
          <a:lstStyle/>
          <a:p>
            <a:r>
              <a:rPr lang="en-US" sz="2400" dirty="0"/>
              <a:t>In uncompetitive inhibition, the enzyme-inhibitor-substrate complex does not form product.  Consequently, </a:t>
            </a:r>
            <a:r>
              <a:rPr lang="en-US" sz="2400" dirty="0">
                <a:solidFill>
                  <a:srgbClr val="C00000"/>
                </a:solidFill>
              </a:rPr>
              <a:t>Vmax is lower </a:t>
            </a:r>
            <a:r>
              <a:rPr lang="en-US" sz="2400" dirty="0"/>
              <a:t>in the presence of inhibitor. </a:t>
            </a:r>
            <a:endParaRPr lang="en-US" sz="2400" dirty="0"/>
          </a:p>
          <a:p>
            <a:endParaRPr lang="en-US" sz="2400" dirty="0"/>
          </a:p>
          <a:p>
            <a:r>
              <a:rPr lang="en-US" sz="2400" dirty="0"/>
              <a:t>The </a:t>
            </a:r>
            <a:r>
              <a:rPr lang="en-US" sz="2400" dirty="0">
                <a:solidFill>
                  <a:srgbClr val="C00000"/>
                </a:solidFill>
              </a:rPr>
              <a:t>K</a:t>
            </a:r>
            <a:r>
              <a:rPr lang="sr-Latn-RS" sz="2400" dirty="0">
                <a:solidFill>
                  <a:srgbClr val="C00000"/>
                </a:solidFill>
              </a:rPr>
              <a:t>m</a:t>
            </a:r>
            <a:r>
              <a:rPr lang="en-US" sz="2400" dirty="0">
                <a:solidFill>
                  <a:srgbClr val="C00000"/>
                </a:solidFill>
              </a:rPr>
              <a:t> is also lower</a:t>
            </a:r>
            <a:r>
              <a:rPr lang="en-US" sz="2400" dirty="0"/>
              <a:t>.</a:t>
            </a:r>
            <a:endParaRPr lang="en-US" sz="2400" dirty="0"/>
          </a:p>
          <a:p>
            <a:endParaRPr lang="en-US" sz="2400" dirty="0"/>
          </a:p>
          <a:p>
            <a:r>
              <a:rPr lang="en-US" sz="2400" dirty="0"/>
              <a:t>Uncompetitive inhibition cannot be overcome by the addition of excess substrate.</a:t>
            </a:r>
            <a:endParaRPr lang="en-US" sz="2400" dirty="0"/>
          </a:p>
          <a:p>
            <a:endParaRPr lang="en-US" dirty="0"/>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593237"/>
          </a:xfrm>
        </p:spPr>
        <p:txBody>
          <a:bodyPr>
            <a:normAutofit/>
          </a:bodyPr>
          <a:lstStyle/>
          <a:p>
            <a:pPr algn="ctr"/>
            <a:r>
              <a:rPr lang="sr-Latn-RS" sz="3600" dirty="0">
                <a:solidFill>
                  <a:srgbClr val="C00000"/>
                </a:solidFill>
              </a:rPr>
              <a:t>Alkaline phosphatase - ALP</a:t>
            </a:r>
            <a:endParaRPr lang="en-US" sz="3600" dirty="0">
              <a:solidFill>
                <a:srgbClr val="C00000"/>
              </a:solidFill>
            </a:endParaRPr>
          </a:p>
        </p:txBody>
      </p:sp>
      <p:sp>
        <p:nvSpPr>
          <p:cNvPr id="3" name="Content Placeholder 2"/>
          <p:cNvSpPr>
            <a:spLocks noGrp="1"/>
          </p:cNvSpPr>
          <p:nvPr>
            <p:ph idx="1"/>
          </p:nvPr>
        </p:nvSpPr>
        <p:spPr>
          <a:xfrm>
            <a:off x="838200" y="1116623"/>
            <a:ext cx="10515600" cy="5060340"/>
          </a:xfrm>
        </p:spPr>
        <p:txBody>
          <a:bodyPr>
            <a:normAutofit/>
          </a:bodyPr>
          <a:lstStyle/>
          <a:p>
            <a:pPr marL="0" indent="0">
              <a:buNone/>
            </a:pPr>
            <a:r>
              <a:rPr lang="en-US" sz="2400" dirty="0"/>
              <a:t>Alkaline phosphatase (EC 3.1.3.1; orthophosphoric-monoester</a:t>
            </a:r>
            <a:r>
              <a:rPr lang="sr-Latn-RS" sz="2400" dirty="0"/>
              <a:t> </a:t>
            </a:r>
            <a:r>
              <a:rPr lang="en-US" sz="2400" dirty="0"/>
              <a:t>phosphohydrolase</a:t>
            </a:r>
            <a:r>
              <a:rPr lang="sr-Latn-RS" sz="2400" dirty="0"/>
              <a:t>)</a:t>
            </a:r>
            <a:endParaRPr lang="sr-Latn-RS" sz="2400" dirty="0"/>
          </a:p>
          <a:p>
            <a:pPr marL="0" indent="0">
              <a:buNone/>
            </a:pPr>
            <a:endParaRPr lang="sr-Latn-RS" sz="2400" dirty="0"/>
          </a:p>
          <a:p>
            <a:pPr marL="0" indent="0">
              <a:buNone/>
            </a:pPr>
            <a:endParaRPr lang="sr-Latn-RS" sz="2400" dirty="0"/>
          </a:p>
          <a:p>
            <a:pPr marL="0" indent="0">
              <a:buNone/>
            </a:pPr>
            <a:r>
              <a:rPr lang="sr-Latn-RS" sz="2400" dirty="0"/>
              <a:t>ALPs are a group of </a:t>
            </a:r>
            <a:r>
              <a:rPr lang="en-US" sz="2400" dirty="0"/>
              <a:t>enzyme</a:t>
            </a:r>
            <a:r>
              <a:rPr lang="sr-Latn-RS" sz="2400" dirty="0"/>
              <a:t>s</a:t>
            </a:r>
            <a:r>
              <a:rPr lang="en-US" sz="2400" dirty="0"/>
              <a:t> that </a:t>
            </a:r>
            <a:r>
              <a:rPr lang="en-US" sz="2400" dirty="0" err="1"/>
              <a:t>hydrolyse</a:t>
            </a:r>
            <a:r>
              <a:rPr lang="en-US" sz="2400" dirty="0"/>
              <a:t> organic</a:t>
            </a:r>
            <a:r>
              <a:rPr lang="sr-Latn-RS" sz="2400" dirty="0"/>
              <a:t> </a:t>
            </a:r>
            <a:r>
              <a:rPr lang="en-US" sz="2400" dirty="0"/>
              <a:t>phosphates at high pH</a:t>
            </a:r>
            <a:endParaRPr lang="sr-Latn-RS" sz="2400" dirty="0"/>
          </a:p>
          <a:p>
            <a:pPr marL="0" indent="0">
              <a:buNone/>
            </a:pPr>
            <a:endParaRPr lang="sr-Latn-RS" sz="2400" dirty="0"/>
          </a:p>
          <a:p>
            <a:pPr marL="0" indent="0">
              <a:buNone/>
            </a:pPr>
            <a:endParaRPr lang="sr-Latn-RS" sz="2400" dirty="0"/>
          </a:p>
          <a:p>
            <a:pPr marL="0" indent="0">
              <a:buNone/>
            </a:pPr>
            <a:endParaRPr lang="sr-Latn-RS" sz="2400" dirty="0"/>
          </a:p>
          <a:p>
            <a:pPr marL="0" indent="0">
              <a:buNone/>
            </a:pPr>
            <a:endParaRPr lang="sr-Latn-RS" sz="2400" dirty="0"/>
          </a:p>
        </p:txBody>
      </p:sp>
      <p:pic>
        <p:nvPicPr>
          <p:cNvPr id="4" name="Picture 3"/>
          <p:cNvPicPr>
            <a:picLocks noChangeAspect="1"/>
          </p:cNvPicPr>
          <p:nvPr/>
        </p:nvPicPr>
        <p:blipFill>
          <a:blip r:embed="rId1"/>
          <a:stretch>
            <a:fillRect/>
          </a:stretch>
        </p:blipFill>
        <p:spPr>
          <a:xfrm>
            <a:off x="3093427" y="1600200"/>
            <a:ext cx="5372100" cy="876300"/>
          </a:xfrm>
          <a:prstGeom prst="rect">
            <a:avLst/>
          </a:prstGeom>
        </p:spPr>
      </p:pic>
      <p:pic>
        <p:nvPicPr>
          <p:cNvPr id="5" name="Picture 4"/>
          <p:cNvPicPr>
            <a:picLocks noChangeAspect="1"/>
          </p:cNvPicPr>
          <p:nvPr/>
        </p:nvPicPr>
        <p:blipFill>
          <a:blip r:embed="rId2"/>
          <a:stretch>
            <a:fillRect/>
          </a:stretch>
        </p:blipFill>
        <p:spPr>
          <a:xfrm>
            <a:off x="2828757" y="3117240"/>
            <a:ext cx="5901439" cy="3543300"/>
          </a:xfrm>
          <a:prstGeom prst="rect">
            <a:avLst/>
          </a:prstGeom>
        </p:spPr>
      </p:pic>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865798"/>
          </a:xfrm>
        </p:spPr>
        <p:txBody>
          <a:bodyPr>
            <a:normAutofit/>
          </a:bodyPr>
          <a:lstStyle/>
          <a:p>
            <a:pPr algn="ctr"/>
            <a:r>
              <a:rPr lang="sr-Latn-RS" sz="3600" dirty="0"/>
              <a:t>ALP</a:t>
            </a:r>
            <a:endParaRPr lang="en-US" sz="3600" dirty="0"/>
          </a:p>
        </p:txBody>
      </p:sp>
      <p:sp>
        <p:nvSpPr>
          <p:cNvPr id="3" name="Content Placeholder 2"/>
          <p:cNvSpPr>
            <a:spLocks noGrp="1"/>
          </p:cNvSpPr>
          <p:nvPr>
            <p:ph idx="1"/>
          </p:nvPr>
        </p:nvSpPr>
        <p:spPr>
          <a:xfrm>
            <a:off x="838200" y="1230924"/>
            <a:ext cx="10515600" cy="4946039"/>
          </a:xfrm>
        </p:spPr>
        <p:txBody>
          <a:bodyPr>
            <a:normAutofit/>
          </a:bodyPr>
          <a:lstStyle/>
          <a:p>
            <a:r>
              <a:rPr lang="en-US" sz="2400" dirty="0"/>
              <a:t>The exact metabolic function of ALP is unknown but it is probably important for calcification of bone</a:t>
            </a:r>
            <a:endParaRPr lang="sr-Latn-RS" sz="2400" dirty="0"/>
          </a:p>
          <a:p>
            <a:r>
              <a:rPr lang="en-US" sz="2400" dirty="0"/>
              <a:t> In adults plasma ALP is derived mainly from bone and liver in approximately equal proportions: the proportion due to the bone fraction is increased when there is increased osteoblastic activity that may be physiological</a:t>
            </a:r>
            <a:endParaRPr lang="sr-Latn-RS" sz="2400" dirty="0"/>
          </a:p>
          <a:p>
            <a:r>
              <a:rPr lang="sr-Latn-RS" sz="2400" dirty="0"/>
              <a:t>Normal value – adults 44-147IU/l</a:t>
            </a:r>
            <a:endParaRPr lang="en-US" sz="2400" dirty="0"/>
          </a:p>
        </p:txBody>
      </p:sp>
      <p:pic>
        <p:nvPicPr>
          <p:cNvPr id="4" name="Picture 3"/>
          <p:cNvPicPr>
            <a:picLocks noChangeAspect="1"/>
          </p:cNvPicPr>
          <p:nvPr/>
        </p:nvPicPr>
        <p:blipFill>
          <a:blip r:embed="rId1"/>
          <a:stretch>
            <a:fillRect/>
          </a:stretch>
        </p:blipFill>
        <p:spPr>
          <a:xfrm>
            <a:off x="4155283" y="3652959"/>
            <a:ext cx="3881433" cy="2839915"/>
          </a:xfrm>
          <a:prstGeom prst="rect">
            <a:avLst/>
          </a:prstGeom>
        </p:spPr>
      </p:pic>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br>
              <a:rPr lang="sr-Latn-RS" dirty="0"/>
            </a:br>
            <a:r>
              <a:rPr lang="sr-Latn-RS" dirty="0"/>
              <a:t> </a:t>
            </a:r>
            <a:br>
              <a:rPr lang="sr-Latn-RS" dirty="0"/>
            </a:br>
            <a:endParaRPr lang="en-US" dirty="0"/>
          </a:p>
        </p:txBody>
      </p:sp>
      <p:pic>
        <p:nvPicPr>
          <p:cNvPr id="4" name="Content Placeholder 3"/>
          <p:cNvPicPr>
            <a:picLocks noGrp="1" noChangeAspect="1"/>
          </p:cNvPicPr>
          <p:nvPr>
            <p:ph idx="1"/>
          </p:nvPr>
        </p:nvPicPr>
        <p:blipFill>
          <a:blip r:embed="rId1"/>
          <a:stretch>
            <a:fillRect/>
          </a:stretch>
        </p:blipFill>
        <p:spPr>
          <a:xfrm>
            <a:off x="2630915" y="816651"/>
            <a:ext cx="6930169" cy="5224698"/>
          </a:xfrm>
          <a:prstGeom prst="rect">
            <a:avLst/>
          </a:prstGeom>
        </p:spPr>
      </p:pic>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918552"/>
          </a:xfrm>
        </p:spPr>
        <p:txBody>
          <a:bodyPr>
            <a:normAutofit/>
          </a:bodyPr>
          <a:lstStyle/>
          <a:p>
            <a:pPr algn="ctr"/>
            <a:r>
              <a:rPr lang="sr-Latn-RS" sz="3600" dirty="0"/>
              <a:t>ALP</a:t>
            </a:r>
            <a:endParaRPr lang="en-US" sz="3600" dirty="0"/>
          </a:p>
        </p:txBody>
      </p:sp>
      <p:sp>
        <p:nvSpPr>
          <p:cNvPr id="3" name="Content Placeholder 2"/>
          <p:cNvSpPr>
            <a:spLocks noGrp="1"/>
          </p:cNvSpPr>
          <p:nvPr>
            <p:ph idx="1"/>
          </p:nvPr>
        </p:nvSpPr>
        <p:spPr>
          <a:xfrm>
            <a:off x="545123" y="1521069"/>
            <a:ext cx="11069515" cy="4655894"/>
          </a:xfrm>
        </p:spPr>
        <p:txBody>
          <a:bodyPr>
            <a:normAutofit/>
          </a:bodyPr>
          <a:lstStyle/>
          <a:p>
            <a:pPr marL="0" indent="0">
              <a:buNone/>
            </a:pPr>
            <a:r>
              <a:rPr lang="en-US" sz="2400" dirty="0"/>
              <a:t>ALP </a:t>
            </a:r>
            <a:r>
              <a:rPr lang="sr-Latn-RS" sz="2400" dirty="0"/>
              <a:t>p</a:t>
            </a:r>
            <a:r>
              <a:rPr lang="en-US" sz="2400" dirty="0" err="1"/>
              <a:t>hysiologically</a:t>
            </a:r>
            <a:r>
              <a:rPr lang="en-US" sz="2400" dirty="0"/>
              <a:t> increase in</a:t>
            </a:r>
            <a:r>
              <a:rPr lang="sr-Latn-RS" sz="2400" dirty="0"/>
              <a:t> </a:t>
            </a:r>
            <a:r>
              <a:rPr lang="sr-Latn-RS" sz="2400" dirty="0">
                <a:solidFill>
                  <a:srgbClr val="C00000"/>
                </a:solidFill>
              </a:rPr>
              <a:t>p</a:t>
            </a:r>
            <a:r>
              <a:rPr lang="en-US" sz="2400" dirty="0" err="1">
                <a:solidFill>
                  <a:srgbClr val="C00000"/>
                </a:solidFill>
              </a:rPr>
              <a:t>regnancy</a:t>
            </a:r>
            <a:r>
              <a:rPr lang="sr-Latn-RS" sz="2400" dirty="0">
                <a:solidFill>
                  <a:srgbClr val="C00000"/>
                </a:solidFill>
              </a:rPr>
              <a:t>, c</a:t>
            </a:r>
            <a:r>
              <a:rPr lang="en-US" sz="2400" dirty="0" err="1">
                <a:solidFill>
                  <a:srgbClr val="C00000"/>
                </a:solidFill>
              </a:rPr>
              <a:t>hildhood</a:t>
            </a:r>
            <a:r>
              <a:rPr lang="sr-Latn-RS" sz="2400" dirty="0">
                <a:solidFill>
                  <a:srgbClr val="C00000"/>
                </a:solidFill>
              </a:rPr>
              <a:t>, f</a:t>
            </a:r>
            <a:r>
              <a:rPr lang="en-US" sz="2400" dirty="0">
                <a:solidFill>
                  <a:srgbClr val="C00000"/>
                </a:solidFill>
              </a:rPr>
              <a:t>atty meals </a:t>
            </a:r>
            <a:r>
              <a:rPr lang="en-US" sz="2400" dirty="0"/>
              <a:t>(intestinal ALP)</a:t>
            </a:r>
            <a:endParaRPr lang="sr-Latn-RS" sz="2400" dirty="0"/>
          </a:p>
          <a:p>
            <a:pPr marL="0" indent="0">
              <a:buNone/>
            </a:pPr>
            <a:r>
              <a:rPr lang="sr-Latn-RS" i="1" dirty="0"/>
              <a:t>Clinical significance</a:t>
            </a:r>
            <a:endParaRPr lang="sr-Latn-RS" i="1" dirty="0"/>
          </a:p>
          <a:p>
            <a:pPr marL="0" indent="0">
              <a:buNone/>
            </a:pPr>
            <a:r>
              <a:rPr lang="sr-Latn-RS" dirty="0">
                <a:solidFill>
                  <a:srgbClr val="C00000"/>
                </a:solidFill>
              </a:rPr>
              <a:t>High level:</a:t>
            </a:r>
            <a:endParaRPr lang="sr-Latn-RS" dirty="0">
              <a:solidFill>
                <a:srgbClr val="C00000"/>
              </a:solidFill>
            </a:endParaRPr>
          </a:p>
          <a:p>
            <a:pPr marL="914400" lvl="1" indent="-457200">
              <a:buFont typeface="+mj-lt"/>
              <a:buAutoNum type="arabicPeriod"/>
            </a:pPr>
            <a:r>
              <a:rPr lang="sr-Latn-RS" dirty="0">
                <a:solidFill>
                  <a:srgbClr val="C00000"/>
                </a:solidFill>
              </a:rPr>
              <a:t>Hepatobilliary disease </a:t>
            </a:r>
            <a:endParaRPr lang="sr-Latn-RS" dirty="0">
              <a:solidFill>
                <a:srgbClr val="C00000"/>
              </a:solidFill>
            </a:endParaRPr>
          </a:p>
          <a:p>
            <a:pPr lvl="2">
              <a:buFont typeface="Wingdings" panose="05000000000000000000" pitchFamily="2" charset="2"/>
              <a:buChar char="ü"/>
            </a:pPr>
            <a:r>
              <a:rPr lang="en-US" dirty="0"/>
              <a:t>obstructive jaundice</a:t>
            </a:r>
            <a:endParaRPr lang="sr-Latn-RS" dirty="0"/>
          </a:p>
          <a:p>
            <a:pPr lvl="2">
              <a:buFont typeface="Wingdings" panose="05000000000000000000" pitchFamily="2" charset="2"/>
              <a:buChar char="ü"/>
            </a:pPr>
            <a:r>
              <a:rPr lang="en-US" dirty="0"/>
              <a:t>Cirrhosis</a:t>
            </a:r>
            <a:endParaRPr lang="sr-Latn-RS" dirty="0"/>
          </a:p>
          <a:p>
            <a:pPr lvl="2">
              <a:buFont typeface="Wingdings" panose="05000000000000000000" pitchFamily="2" charset="2"/>
              <a:buChar char="ü"/>
            </a:pPr>
            <a:r>
              <a:rPr lang="en-US" dirty="0"/>
              <a:t> viral hepatitis </a:t>
            </a:r>
            <a:endParaRPr lang="sr-Latn-RS" dirty="0"/>
          </a:p>
          <a:p>
            <a:pPr lvl="2">
              <a:buFont typeface="Wingdings" panose="05000000000000000000" pitchFamily="2" charset="2"/>
              <a:buChar char="ü"/>
            </a:pPr>
            <a:r>
              <a:rPr lang="en-US" dirty="0"/>
              <a:t> metastatic</a:t>
            </a:r>
            <a:endParaRPr lang="sr-Latn-RS" dirty="0"/>
          </a:p>
          <a:p>
            <a:pPr marL="914400" lvl="1" indent="-457200">
              <a:buFont typeface="+mj-lt"/>
              <a:buAutoNum type="arabicPeriod"/>
            </a:pPr>
            <a:r>
              <a:rPr lang="sr-Latn-RS" dirty="0">
                <a:solidFill>
                  <a:srgbClr val="C00000"/>
                </a:solidFill>
              </a:rPr>
              <a:t>Bone disease </a:t>
            </a:r>
            <a:endParaRPr lang="sr-Latn-RS" dirty="0">
              <a:solidFill>
                <a:srgbClr val="C00000"/>
              </a:solidFill>
            </a:endParaRPr>
          </a:p>
          <a:p>
            <a:pPr lvl="2">
              <a:buFont typeface="Wingdings" panose="05000000000000000000" pitchFamily="2" charset="2"/>
              <a:buChar char="ü"/>
            </a:pPr>
            <a:r>
              <a:rPr lang="en-US" dirty="0"/>
              <a:t>Osteomyelitis</a:t>
            </a:r>
            <a:endParaRPr lang="en-US" dirty="0"/>
          </a:p>
          <a:p>
            <a:pPr lvl="2">
              <a:buFont typeface="Wingdings" panose="05000000000000000000" pitchFamily="2" charset="2"/>
              <a:buChar char="ü"/>
            </a:pPr>
            <a:r>
              <a:rPr lang="en-US" dirty="0"/>
              <a:t>Paget's disease</a:t>
            </a:r>
            <a:endParaRPr lang="en-US" dirty="0"/>
          </a:p>
          <a:p>
            <a:pPr lvl="2">
              <a:buFont typeface="Wingdings" panose="05000000000000000000" pitchFamily="2" charset="2"/>
              <a:buChar char="ü"/>
            </a:pPr>
            <a:r>
              <a:rPr lang="en-US" dirty="0"/>
              <a:t>Primary hyperparathyroidism with bone involvement.</a:t>
            </a:r>
            <a:endParaRPr lang="en-US" dirty="0"/>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496399"/>
            <a:ext cx="10515600" cy="777875"/>
          </a:xfrm>
        </p:spPr>
        <p:txBody>
          <a:bodyPr>
            <a:normAutofit/>
          </a:bodyPr>
          <a:lstStyle/>
          <a:p>
            <a:pPr algn="ctr"/>
            <a:r>
              <a:rPr lang="sr-Latn-RS" sz="3600" dirty="0"/>
              <a:t>ALP</a:t>
            </a:r>
            <a:endParaRPr lang="en-US" sz="3600" dirty="0"/>
          </a:p>
        </p:txBody>
      </p:sp>
      <p:sp>
        <p:nvSpPr>
          <p:cNvPr id="3" name="Content Placeholder 2"/>
          <p:cNvSpPr>
            <a:spLocks noGrp="1"/>
          </p:cNvSpPr>
          <p:nvPr>
            <p:ph idx="1"/>
          </p:nvPr>
        </p:nvSpPr>
        <p:spPr>
          <a:xfrm>
            <a:off x="732692" y="1573822"/>
            <a:ext cx="10515600" cy="4919663"/>
          </a:xfrm>
        </p:spPr>
        <p:txBody>
          <a:bodyPr/>
          <a:lstStyle/>
          <a:p>
            <a:pPr marL="0" indent="0">
              <a:buNone/>
            </a:pPr>
            <a:r>
              <a:rPr lang="en-US" sz="2400" dirty="0"/>
              <a:t>↑</a:t>
            </a:r>
            <a:r>
              <a:rPr lang="sr-Latn-RS" sz="2400" dirty="0"/>
              <a:t>ALP – how to precisely locate damage?</a:t>
            </a:r>
            <a:endParaRPr lang="sr-Latn-RS" sz="2400" dirty="0"/>
          </a:p>
          <a:p>
            <a:pPr marL="0" indent="0">
              <a:buNone/>
            </a:pPr>
            <a:r>
              <a:rPr lang="sr-Latn-RS" sz="2400" dirty="0"/>
              <a:t>Answer: check </a:t>
            </a:r>
            <a:r>
              <a:rPr lang="el-GR" sz="2400" dirty="0"/>
              <a:t>γ-</a:t>
            </a:r>
            <a:r>
              <a:rPr lang="sr-Latn-RS" sz="2400" dirty="0"/>
              <a:t>glutamyl transferase, if GGT is high – liver disease is indicated</a:t>
            </a:r>
            <a:endParaRPr lang="sr-Latn-RS" sz="2400" dirty="0"/>
          </a:p>
          <a:p>
            <a:pPr marL="0" indent="0">
              <a:buNone/>
            </a:pPr>
            <a:r>
              <a:rPr lang="sr-Latn-RS" sz="2400" dirty="0"/>
              <a:t> ↑ALP  with hypercalcemia indicate bone disease, osteomyelities and Paget’s disease or multiple myeloma or leukemia</a:t>
            </a:r>
            <a:endParaRPr lang="sr-Latn-RS" sz="2400" dirty="0"/>
          </a:p>
          <a:p>
            <a:pPr marL="0" indent="0">
              <a:buNone/>
            </a:pPr>
            <a:endParaRPr lang="sr-Latn-RS" dirty="0">
              <a:solidFill>
                <a:schemeClr val="accent1"/>
              </a:solidFill>
            </a:endParaRPr>
          </a:p>
          <a:p>
            <a:pPr marL="0" indent="0">
              <a:buNone/>
            </a:pPr>
            <a:r>
              <a:rPr lang="sr-Latn-RS" dirty="0">
                <a:solidFill>
                  <a:schemeClr val="accent1"/>
                </a:solidFill>
              </a:rPr>
              <a:t>Low</a:t>
            </a:r>
            <a:r>
              <a:rPr lang="en-US" dirty="0">
                <a:solidFill>
                  <a:schemeClr val="accent1"/>
                </a:solidFill>
              </a:rPr>
              <a:t> level:</a:t>
            </a:r>
            <a:endParaRPr lang="sr-Latn-RS" dirty="0">
              <a:solidFill>
                <a:schemeClr val="accent1"/>
              </a:solidFill>
            </a:endParaRPr>
          </a:p>
          <a:p>
            <a:pPr lvl="1">
              <a:buFont typeface="Wingdings" panose="05000000000000000000" pitchFamily="2" charset="2"/>
              <a:buChar char="ü"/>
            </a:pPr>
            <a:r>
              <a:rPr lang="en-US" dirty="0"/>
              <a:t>Arrested bone growth</a:t>
            </a:r>
            <a:endParaRPr lang="en-US" dirty="0"/>
          </a:p>
          <a:p>
            <a:pPr lvl="1">
              <a:buFont typeface="Wingdings" panose="05000000000000000000" pitchFamily="2" charset="2"/>
              <a:buChar char="ü"/>
            </a:pPr>
            <a:r>
              <a:rPr lang="en-US" dirty="0"/>
              <a:t>Hypophosphatasia: an autosomal recessive disorder, associated with rickets</a:t>
            </a:r>
            <a:r>
              <a:rPr lang="sr-Latn-RS" dirty="0"/>
              <a:t> </a:t>
            </a:r>
            <a:r>
              <a:rPr lang="en-US" dirty="0"/>
              <a:t>or </a:t>
            </a:r>
            <a:r>
              <a:rPr lang="en-US" dirty="0" err="1"/>
              <a:t>osteomalacia</a:t>
            </a:r>
            <a:r>
              <a:rPr lang="en-US" dirty="0"/>
              <a:t>.</a:t>
            </a:r>
            <a:endParaRPr lang="en-US" dirty="0"/>
          </a:p>
          <a:p>
            <a:pPr marL="0" indent="0">
              <a:buNone/>
            </a:pPr>
            <a:endParaRPr lang="en-US" dirty="0"/>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900967"/>
          </a:xfrm>
        </p:spPr>
        <p:txBody>
          <a:bodyPr>
            <a:normAutofit/>
          </a:bodyPr>
          <a:lstStyle/>
          <a:p>
            <a:pPr algn="ctr"/>
            <a:r>
              <a:rPr lang="sr-Latn-RS" sz="3600" dirty="0">
                <a:solidFill>
                  <a:srgbClr val="FF0000"/>
                </a:solidFill>
              </a:rPr>
              <a:t>Acid phosphatase ACP</a:t>
            </a:r>
            <a:endParaRPr lang="en-US" sz="3600" dirty="0">
              <a:solidFill>
                <a:srgbClr val="FF0000"/>
              </a:solidFill>
            </a:endParaRPr>
          </a:p>
        </p:txBody>
      </p:sp>
      <p:sp>
        <p:nvSpPr>
          <p:cNvPr id="3" name="Content Placeholder 2"/>
          <p:cNvSpPr>
            <a:spLocks noGrp="1"/>
          </p:cNvSpPr>
          <p:nvPr>
            <p:ph idx="1"/>
          </p:nvPr>
        </p:nvSpPr>
        <p:spPr>
          <a:xfrm>
            <a:off x="838200" y="1644162"/>
            <a:ext cx="10515600" cy="4532801"/>
          </a:xfrm>
        </p:spPr>
        <p:txBody>
          <a:bodyPr/>
          <a:lstStyle/>
          <a:p>
            <a:pPr marL="0" indent="0">
              <a:buNone/>
            </a:pPr>
            <a:r>
              <a:rPr lang="sr-Latn-RS" dirty="0"/>
              <a:t>EC 3.1.3.2 - acid phosphatase </a:t>
            </a:r>
            <a:endParaRPr lang="sr-Latn-RS" dirty="0"/>
          </a:p>
          <a:p>
            <a:pPr marL="0" indent="0">
              <a:buNone/>
            </a:pPr>
            <a:endParaRPr lang="sr-Latn-RS" dirty="0"/>
          </a:p>
          <a:p>
            <a:pPr marL="0" indent="0">
              <a:buNone/>
            </a:pPr>
            <a:endParaRPr lang="sr-Latn-RS" dirty="0"/>
          </a:p>
          <a:p>
            <a:pPr marL="0" indent="0">
              <a:buNone/>
            </a:pPr>
            <a:endParaRPr lang="sr-Latn-RS" dirty="0"/>
          </a:p>
          <a:p>
            <a:pPr marL="0" indent="0">
              <a:buNone/>
            </a:pPr>
            <a:endParaRPr lang="sr-Latn-RS" sz="2400" dirty="0"/>
          </a:p>
          <a:p>
            <a:pPr marL="0" indent="0">
              <a:buNone/>
            </a:pPr>
            <a:r>
              <a:rPr lang="en-US" sz="2400" dirty="0"/>
              <a:t>Acid phosphatase is a lysosomal enzyme that hydrolyses organic phosphates at an acid pH</a:t>
            </a:r>
            <a:endParaRPr lang="sr-Latn-RS" sz="2400" dirty="0"/>
          </a:p>
          <a:p>
            <a:pPr marL="0" indent="0">
              <a:buNone/>
            </a:pPr>
            <a:r>
              <a:rPr lang="sr-Latn-RS" sz="2400" dirty="0"/>
              <a:t>Main source of ACP is </a:t>
            </a:r>
            <a:r>
              <a:rPr lang="sr-Latn-RS" sz="2400" dirty="0">
                <a:solidFill>
                  <a:srgbClr val="C00000"/>
                </a:solidFill>
              </a:rPr>
              <a:t>prostate</a:t>
            </a:r>
            <a:endParaRPr lang="sr-Latn-RS" sz="2400" dirty="0">
              <a:solidFill>
                <a:srgbClr val="C00000"/>
              </a:solidFill>
            </a:endParaRPr>
          </a:p>
          <a:p>
            <a:pPr marL="0" indent="0">
              <a:buNone/>
            </a:pPr>
            <a:r>
              <a:rPr lang="en-US" sz="2400" dirty="0"/>
              <a:t>ACP is </a:t>
            </a:r>
            <a:r>
              <a:rPr lang="sr-Latn-RS" sz="2400" dirty="0"/>
              <a:t>also </a:t>
            </a:r>
            <a:r>
              <a:rPr lang="en-US" sz="2400" dirty="0"/>
              <a:t>present in liver, bone, spleen, kidney, erythrocyte and</a:t>
            </a:r>
            <a:r>
              <a:rPr lang="sr-Latn-RS" sz="2400" dirty="0"/>
              <a:t> </a:t>
            </a:r>
            <a:r>
              <a:rPr lang="en-US" sz="2400" dirty="0"/>
              <a:t>platelets</a:t>
            </a:r>
            <a:endParaRPr lang="en-US" sz="2400" dirty="0"/>
          </a:p>
        </p:txBody>
      </p:sp>
      <p:pic>
        <p:nvPicPr>
          <p:cNvPr id="5" name="Picture 4"/>
          <p:cNvPicPr>
            <a:picLocks noChangeAspect="1"/>
          </p:cNvPicPr>
          <p:nvPr/>
        </p:nvPicPr>
        <p:blipFill>
          <a:blip r:embed="rId1"/>
          <a:stretch>
            <a:fillRect/>
          </a:stretch>
        </p:blipFill>
        <p:spPr>
          <a:xfrm>
            <a:off x="6872866" y="1915624"/>
            <a:ext cx="3314277" cy="2240206"/>
          </a:xfrm>
          <a:prstGeom prst="rect">
            <a:avLst/>
          </a:prstGeom>
        </p:spPr>
      </p:pic>
      <p:pic>
        <p:nvPicPr>
          <p:cNvPr id="6" name="Picture 5"/>
          <p:cNvPicPr>
            <a:picLocks noChangeAspect="1"/>
          </p:cNvPicPr>
          <p:nvPr/>
        </p:nvPicPr>
        <p:blipFill>
          <a:blip r:embed="rId2"/>
          <a:stretch>
            <a:fillRect/>
          </a:stretch>
        </p:blipFill>
        <p:spPr>
          <a:xfrm>
            <a:off x="838200" y="2160893"/>
            <a:ext cx="5832230" cy="1749669"/>
          </a:xfrm>
          <a:prstGeom prst="rect">
            <a:avLst/>
          </a:prstGeom>
        </p:spPr>
      </p:pic>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sr-Latn-RS" sz="3600" dirty="0"/>
              <a:t>ACP</a:t>
            </a:r>
            <a:endParaRPr lang="en-US" sz="3600" dirty="0"/>
          </a:p>
        </p:txBody>
      </p:sp>
      <p:pic>
        <p:nvPicPr>
          <p:cNvPr id="8" name="Content Placeholder 7"/>
          <p:cNvPicPr>
            <a:picLocks noGrp="1" noChangeAspect="1"/>
          </p:cNvPicPr>
          <p:nvPr>
            <p:ph idx="1"/>
          </p:nvPr>
        </p:nvPicPr>
        <p:blipFill>
          <a:blip r:embed="rId1">
            <a:extLst>
              <a:ext uri="{28A0092B-C50C-407E-A947-70E740481C1C}">
                <a14:useLocalDpi xmlns:a14="http://schemas.microsoft.com/office/drawing/2010/main" val="0"/>
              </a:ext>
            </a:extLst>
          </a:blip>
          <a:stretch>
            <a:fillRect/>
          </a:stretch>
        </p:blipFill>
        <p:spPr>
          <a:xfrm>
            <a:off x="1623824" y="1714589"/>
            <a:ext cx="8944351" cy="3428821"/>
          </a:xfrm>
        </p:spPr>
      </p:pic>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980098"/>
          </a:xfrm>
        </p:spPr>
        <p:txBody>
          <a:bodyPr>
            <a:normAutofit/>
          </a:bodyPr>
          <a:lstStyle/>
          <a:p>
            <a:pPr algn="ctr"/>
            <a:r>
              <a:rPr lang="sr-Latn-RS" sz="3600" dirty="0"/>
              <a:t>ACP</a:t>
            </a:r>
            <a:endParaRPr lang="en-US" sz="3600" dirty="0"/>
          </a:p>
        </p:txBody>
      </p:sp>
      <p:sp>
        <p:nvSpPr>
          <p:cNvPr id="3" name="Content Placeholder 2"/>
          <p:cNvSpPr>
            <a:spLocks noGrp="1"/>
          </p:cNvSpPr>
          <p:nvPr>
            <p:ph idx="1"/>
          </p:nvPr>
        </p:nvSpPr>
        <p:spPr/>
        <p:txBody>
          <a:bodyPr/>
          <a:lstStyle/>
          <a:p>
            <a:pPr marL="0" indent="0">
              <a:buNone/>
            </a:pPr>
            <a:r>
              <a:rPr lang="en-US" dirty="0"/>
              <a:t>The prostatic AP has an optimum pH range of 5 to 6</a:t>
            </a:r>
            <a:endParaRPr lang="sr-Latn-RS" dirty="0"/>
          </a:p>
          <a:p>
            <a:pPr marL="0" indent="0">
              <a:buNone/>
            </a:pPr>
            <a:r>
              <a:rPr lang="en-US" dirty="0"/>
              <a:t>AP is unstable at temperatures&gt;37 °C and pH levels&gt;7.0</a:t>
            </a:r>
            <a:endParaRPr lang="sr-Latn-RS" dirty="0"/>
          </a:p>
          <a:p>
            <a:pPr marL="0" indent="0">
              <a:buNone/>
            </a:pPr>
            <a:r>
              <a:rPr lang="en-US" dirty="0"/>
              <a:t>The prostatic AP in serum is labile and may lose &gt;50% of the AP in one hour at room temperature</a:t>
            </a:r>
            <a:endParaRPr lang="sr-Latn-RS" dirty="0"/>
          </a:p>
          <a:p>
            <a:pPr marL="0" indent="0">
              <a:buNone/>
            </a:pPr>
            <a:r>
              <a:rPr lang="sr-Latn-RS" dirty="0"/>
              <a:t>Normal level: </a:t>
            </a:r>
            <a:endParaRPr lang="en-US" dirty="0"/>
          </a:p>
        </p:txBody>
      </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865798"/>
          </a:xfrm>
        </p:spPr>
        <p:txBody>
          <a:bodyPr>
            <a:normAutofit/>
          </a:bodyPr>
          <a:lstStyle/>
          <a:p>
            <a:pPr algn="ctr"/>
            <a:r>
              <a:rPr lang="sr-Latn-RS" sz="3600" dirty="0"/>
              <a:t>ACP</a:t>
            </a:r>
            <a:endParaRPr lang="en-US" sz="3600" dirty="0"/>
          </a:p>
        </p:txBody>
      </p:sp>
      <p:sp>
        <p:nvSpPr>
          <p:cNvPr id="3" name="Content Placeholder 2"/>
          <p:cNvSpPr>
            <a:spLocks noGrp="1"/>
          </p:cNvSpPr>
          <p:nvPr>
            <p:ph idx="1"/>
          </p:nvPr>
        </p:nvSpPr>
        <p:spPr/>
        <p:txBody>
          <a:bodyPr/>
          <a:lstStyle/>
          <a:p>
            <a:pPr marL="0" indent="0">
              <a:buNone/>
            </a:pPr>
            <a:r>
              <a:rPr lang="sr-Latn-RS" i="1" dirty="0"/>
              <a:t>Clinical significance</a:t>
            </a:r>
            <a:endParaRPr lang="sr-Latn-RS" i="1" dirty="0"/>
          </a:p>
          <a:p>
            <a:pPr marL="0" indent="0">
              <a:buNone/>
            </a:pPr>
            <a:r>
              <a:rPr lang="sr-Latn-RS" dirty="0">
                <a:solidFill>
                  <a:srgbClr val="C00000"/>
                </a:solidFill>
              </a:rPr>
              <a:t>High ACP</a:t>
            </a:r>
            <a:endParaRPr lang="sr-Latn-RS" dirty="0">
              <a:solidFill>
                <a:srgbClr val="C00000"/>
              </a:solidFill>
            </a:endParaRPr>
          </a:p>
          <a:p>
            <a:pPr lvl="1">
              <a:buFont typeface="Wingdings" panose="05000000000000000000" pitchFamily="2" charset="2"/>
              <a:buChar char="ü"/>
            </a:pPr>
            <a:r>
              <a:rPr lang="sr-Latn-RS" dirty="0"/>
              <a:t>P</a:t>
            </a:r>
            <a:r>
              <a:rPr lang="en-US" dirty="0" err="1"/>
              <a:t>rostatic</a:t>
            </a:r>
            <a:r>
              <a:rPr lang="en-US" dirty="0"/>
              <a:t> carcinoma</a:t>
            </a:r>
            <a:r>
              <a:rPr lang="sr-Latn-RS" dirty="0"/>
              <a:t> (especially with metastases)</a:t>
            </a:r>
            <a:endParaRPr lang="sr-Latn-RS" dirty="0"/>
          </a:p>
          <a:p>
            <a:pPr lvl="1">
              <a:buFont typeface="Wingdings" panose="05000000000000000000" pitchFamily="2" charset="2"/>
              <a:buChar char="ü"/>
            </a:pPr>
            <a:r>
              <a:rPr lang="sr-Latn-RS" dirty="0"/>
              <a:t>Prostatitis</a:t>
            </a:r>
            <a:endParaRPr lang="sr-Latn-RS" dirty="0"/>
          </a:p>
          <a:p>
            <a:pPr lvl="1">
              <a:buFont typeface="Wingdings" panose="05000000000000000000" pitchFamily="2" charset="2"/>
              <a:buChar char="ü"/>
            </a:pPr>
            <a:r>
              <a:rPr lang="sr-Latn-RS" dirty="0"/>
              <a:t>Metastatic carcinoma in prostate</a:t>
            </a:r>
            <a:endParaRPr lang="sr-Latn-RS" dirty="0"/>
          </a:p>
          <a:p>
            <a:pPr lvl="1">
              <a:buFont typeface="Wingdings" panose="05000000000000000000" pitchFamily="2" charset="2"/>
              <a:buChar char="ü"/>
            </a:pPr>
            <a:r>
              <a:rPr lang="sr-Latn-RS" dirty="0"/>
              <a:t>Metastases in bones</a:t>
            </a:r>
            <a:endParaRPr lang="sr-Latn-RS" dirty="0"/>
          </a:p>
          <a:p>
            <a:pPr marL="0" indent="0">
              <a:buNone/>
            </a:pPr>
            <a:endParaRPr lang="sr-Latn-RS" sz="2400" dirty="0"/>
          </a:p>
          <a:p>
            <a:pPr marL="0" indent="0">
              <a:buNone/>
            </a:pPr>
            <a:r>
              <a:rPr lang="sr-Latn-RS" sz="2400" dirty="0"/>
              <a:t>Moderately raised ACP is seen in BPH, urinary retention, leukemia, sickle cell anemia, thrombocytosis, renal diseases, cirrhosis, hyperparathyroidism...</a:t>
            </a:r>
            <a:endParaRPr lang="en-US" sz="2400" dirty="0"/>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sr-Latn-RS" sz="3600" dirty="0">
                <a:solidFill>
                  <a:srgbClr val="FF0000"/>
                </a:solidFill>
              </a:rPr>
              <a:t>Amylase</a:t>
            </a:r>
            <a:endParaRPr lang="en-US" sz="3600" dirty="0">
              <a:solidFill>
                <a:srgbClr val="FF0000"/>
              </a:solidFill>
            </a:endParaRPr>
          </a:p>
        </p:txBody>
      </p:sp>
      <p:sp>
        <p:nvSpPr>
          <p:cNvPr id="3" name="Content Placeholder 2"/>
          <p:cNvSpPr>
            <a:spLocks noGrp="1"/>
          </p:cNvSpPr>
          <p:nvPr>
            <p:ph idx="1"/>
          </p:nvPr>
        </p:nvSpPr>
        <p:spPr>
          <a:xfrm>
            <a:off x="838200" y="1690688"/>
            <a:ext cx="10833222" cy="4929920"/>
          </a:xfrm>
        </p:spPr>
        <p:txBody>
          <a:bodyPr>
            <a:normAutofit/>
          </a:bodyPr>
          <a:lstStyle/>
          <a:p>
            <a:pPr marL="0" indent="0">
              <a:buNone/>
            </a:pPr>
            <a:r>
              <a:rPr lang="sr-Latn-RS" sz="2400" dirty="0"/>
              <a:t>Amylase catalyseshydrolysis of starch into sugars acting on </a:t>
            </a:r>
            <a:r>
              <a:rPr lang="el-GR" sz="2400" dirty="0"/>
              <a:t> α-1,4-</a:t>
            </a:r>
            <a:r>
              <a:rPr lang="sr-Latn-RS" sz="2400" dirty="0"/>
              <a:t>glycosidic bonds</a:t>
            </a:r>
            <a:endParaRPr lang="sr-Latn-RS" sz="2400" dirty="0"/>
          </a:p>
          <a:p>
            <a:pPr marL="0" indent="0">
              <a:buNone/>
            </a:pPr>
            <a:r>
              <a:rPr lang="sr-Latn-RS" sz="2400" dirty="0"/>
              <a:t>Amylase is secreted by pancreas and salivary glands</a:t>
            </a:r>
            <a:endParaRPr lang="sr-Latn-RS" sz="2400" dirty="0"/>
          </a:p>
          <a:p>
            <a:pPr marL="0" indent="0">
              <a:buNone/>
            </a:pPr>
            <a:endParaRPr lang="en-US" sz="2400" dirty="0"/>
          </a:p>
          <a:p>
            <a:pPr marL="0" indent="0">
              <a:buNone/>
            </a:pPr>
            <a:endParaRPr lang="en-US" sz="2400" i="1" dirty="0">
              <a:solidFill>
                <a:srgbClr val="C00000"/>
              </a:solidFill>
            </a:endParaRPr>
          </a:p>
        </p:txBody>
      </p:sp>
      <p:pic>
        <p:nvPicPr>
          <p:cNvPr id="4" name="Picture 3"/>
          <p:cNvPicPr>
            <a:picLocks noChangeAspect="1"/>
          </p:cNvPicPr>
          <p:nvPr/>
        </p:nvPicPr>
        <p:blipFill>
          <a:blip r:embed="rId1"/>
          <a:stretch>
            <a:fillRect/>
          </a:stretch>
        </p:blipFill>
        <p:spPr>
          <a:xfrm>
            <a:off x="7566513" y="3295508"/>
            <a:ext cx="2113817" cy="2863261"/>
          </a:xfrm>
          <a:prstGeom prst="rect">
            <a:avLst/>
          </a:prstGeom>
        </p:spPr>
      </p:pic>
      <p:pic>
        <p:nvPicPr>
          <p:cNvPr id="5" name="Picture 4"/>
          <p:cNvPicPr>
            <a:picLocks noChangeAspect="1"/>
          </p:cNvPicPr>
          <p:nvPr/>
        </p:nvPicPr>
        <p:blipFill>
          <a:blip r:embed="rId2"/>
          <a:stretch>
            <a:fillRect/>
          </a:stretch>
        </p:blipFill>
        <p:spPr>
          <a:xfrm>
            <a:off x="1327273" y="3748942"/>
            <a:ext cx="3571875" cy="2181225"/>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263769"/>
            <a:ext cx="10515600" cy="6515100"/>
          </a:xfrm>
        </p:spPr>
        <p:txBody>
          <a:bodyPr>
            <a:normAutofit/>
          </a:bodyPr>
          <a:lstStyle/>
          <a:p>
            <a:pPr marL="0" indent="0">
              <a:buNone/>
            </a:pPr>
            <a:endParaRPr lang="sr-Latn-RS" sz="2400" i="1" dirty="0">
              <a:solidFill>
                <a:srgbClr val="C00000"/>
              </a:solidFill>
            </a:endParaRPr>
          </a:p>
          <a:p>
            <a:pPr marL="0" indent="0">
              <a:buNone/>
            </a:pPr>
            <a:endParaRPr lang="sr-Latn-RS" sz="2400" i="1" dirty="0">
              <a:solidFill>
                <a:srgbClr val="C00000"/>
              </a:solidFill>
            </a:endParaRPr>
          </a:p>
          <a:p>
            <a:pPr marL="0" indent="0">
              <a:buNone/>
            </a:pPr>
            <a:endParaRPr lang="sr-Latn-RS" sz="2400" i="1" dirty="0">
              <a:solidFill>
                <a:srgbClr val="C00000"/>
              </a:solidFill>
            </a:endParaRPr>
          </a:p>
          <a:p>
            <a:pPr marL="0" indent="0">
              <a:buNone/>
            </a:pPr>
            <a:endParaRPr lang="sr-Latn-RS" sz="2400" i="1" dirty="0">
              <a:solidFill>
                <a:srgbClr val="C00000"/>
              </a:solidFill>
            </a:endParaRPr>
          </a:p>
          <a:p>
            <a:pPr marL="0" indent="0">
              <a:buNone/>
            </a:pPr>
            <a:endParaRPr lang="sr-Latn-RS" sz="2400" i="1" dirty="0">
              <a:solidFill>
                <a:srgbClr val="C00000"/>
              </a:solidFill>
            </a:endParaRPr>
          </a:p>
          <a:p>
            <a:pPr marL="0" indent="0">
              <a:buNone/>
            </a:pPr>
            <a:endParaRPr lang="sr-Latn-RS" sz="2400" i="1" dirty="0">
              <a:solidFill>
                <a:srgbClr val="C00000"/>
              </a:solidFill>
            </a:endParaRPr>
          </a:p>
          <a:p>
            <a:pPr marL="0" indent="0">
              <a:buNone/>
            </a:pPr>
            <a:endParaRPr lang="sr-Latn-RS" sz="2400" i="1" dirty="0">
              <a:solidFill>
                <a:srgbClr val="C00000"/>
              </a:solidFill>
            </a:endParaRPr>
          </a:p>
          <a:p>
            <a:pPr marL="0" indent="0">
              <a:buNone/>
            </a:pPr>
            <a:endParaRPr lang="sr-Latn-RS" sz="2400" i="1" dirty="0">
              <a:solidFill>
                <a:srgbClr val="C00000"/>
              </a:solidFill>
            </a:endParaRPr>
          </a:p>
          <a:p>
            <a:pPr marL="0" indent="0">
              <a:buNone/>
            </a:pPr>
            <a:endParaRPr lang="sr-Latn-RS" sz="2400" i="1" dirty="0">
              <a:solidFill>
                <a:srgbClr val="C00000"/>
              </a:solidFill>
            </a:endParaRPr>
          </a:p>
          <a:p>
            <a:pPr marL="0" indent="0">
              <a:buNone/>
            </a:pPr>
            <a:endParaRPr lang="sr-Latn-RS" sz="2400" i="1" dirty="0">
              <a:solidFill>
                <a:srgbClr val="C00000"/>
              </a:solidFill>
            </a:endParaRPr>
          </a:p>
          <a:p>
            <a:pPr marL="0" indent="0">
              <a:buNone/>
            </a:pPr>
            <a:r>
              <a:rPr lang="en-US" sz="2400" i="1" dirty="0">
                <a:solidFill>
                  <a:srgbClr val="C00000"/>
                </a:solidFill>
              </a:rPr>
              <a:t>Kinetics of an uncompetitive inhibitor</a:t>
            </a:r>
            <a:endParaRPr lang="sr-Latn-RS" sz="2400" i="1" dirty="0">
              <a:solidFill>
                <a:srgbClr val="C00000"/>
              </a:solidFill>
            </a:endParaRPr>
          </a:p>
          <a:p>
            <a:pPr marL="0" indent="0">
              <a:buNone/>
            </a:pPr>
            <a:r>
              <a:rPr lang="en-US" sz="2400" dirty="0"/>
              <a:t>The reaction pathway shows that the inhibitor binds only to the enzyme–substrate complex. Consequently, Vmax cannot be attained, even at high substrate concentrations. Notice that the apparent value for KM (</a:t>
            </a:r>
            <a:r>
              <a:rPr lang="en-US" sz="2400" dirty="0" err="1"/>
              <a:t>KMapp</a:t>
            </a:r>
            <a:r>
              <a:rPr lang="en-US" sz="2400" dirty="0"/>
              <a:t>) is lowered, becoming smaller as more inhibitor is added. </a:t>
            </a:r>
            <a:endParaRPr lang="en-US" sz="2400" dirty="0"/>
          </a:p>
        </p:txBody>
      </p:sp>
      <p:sp>
        <p:nvSpPr>
          <p:cNvPr id="5" name="Title 4"/>
          <p:cNvSpPr>
            <a:spLocks noGrp="1"/>
          </p:cNvSpPr>
          <p:nvPr>
            <p:ph type="title"/>
          </p:nvPr>
        </p:nvSpPr>
        <p:spPr>
          <a:xfrm>
            <a:off x="838200" y="365126"/>
            <a:ext cx="10515600" cy="355844"/>
          </a:xfrm>
        </p:spPr>
        <p:txBody>
          <a:bodyPr>
            <a:normAutofit fontScale="90000"/>
          </a:bodyPr>
          <a:lstStyle/>
          <a:p>
            <a:r>
              <a:rPr lang="sr-Latn-RS" dirty="0"/>
              <a:t> </a:t>
            </a:r>
            <a:br>
              <a:rPr lang="sr-Latn-RS" dirty="0"/>
            </a:br>
            <a:endParaRPr lang="en-US" dirty="0"/>
          </a:p>
        </p:txBody>
      </p:sp>
      <p:pic>
        <p:nvPicPr>
          <p:cNvPr id="6" name="Picture 5"/>
          <p:cNvPicPr>
            <a:picLocks noChangeAspect="1"/>
          </p:cNvPicPr>
          <p:nvPr/>
        </p:nvPicPr>
        <p:blipFill>
          <a:blip r:embed="rId1"/>
          <a:stretch>
            <a:fillRect/>
          </a:stretch>
        </p:blipFill>
        <p:spPr>
          <a:xfrm>
            <a:off x="3288323" y="263769"/>
            <a:ext cx="3920411" cy="4264269"/>
          </a:xfrm>
          <a:prstGeom prst="rect">
            <a:avLst/>
          </a:prstGeom>
        </p:spPr>
      </p:pic>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sr-Latn-RS" sz="3600" dirty="0"/>
              <a:t>Amylase</a:t>
            </a:r>
            <a:endParaRPr lang="en-US" sz="3600" dirty="0"/>
          </a:p>
        </p:txBody>
      </p:sp>
      <p:sp>
        <p:nvSpPr>
          <p:cNvPr id="3" name="Content Placeholder 2"/>
          <p:cNvSpPr>
            <a:spLocks noGrp="1"/>
          </p:cNvSpPr>
          <p:nvPr>
            <p:ph idx="1"/>
          </p:nvPr>
        </p:nvSpPr>
        <p:spPr/>
        <p:txBody>
          <a:bodyPr/>
          <a:lstStyle/>
          <a:p>
            <a:pPr marL="0" indent="0">
              <a:buNone/>
            </a:pPr>
            <a:r>
              <a:rPr lang="en-US" i="1" dirty="0">
                <a:solidFill>
                  <a:srgbClr val="C00000"/>
                </a:solidFill>
              </a:rPr>
              <a:t>Clinical significance</a:t>
            </a:r>
            <a:endParaRPr lang="en-US" i="1" dirty="0">
              <a:solidFill>
                <a:srgbClr val="C00000"/>
              </a:solidFill>
            </a:endParaRPr>
          </a:p>
          <a:p>
            <a:pPr marL="0" indent="0">
              <a:buNone/>
            </a:pPr>
            <a:r>
              <a:rPr lang="sr-Latn-RS" dirty="0"/>
              <a:t>High level:</a:t>
            </a:r>
            <a:endParaRPr lang="en-US" dirty="0"/>
          </a:p>
          <a:p>
            <a:pPr>
              <a:buFont typeface="Wingdings" panose="05000000000000000000" pitchFamily="2" charset="2"/>
              <a:buChar char="ü"/>
            </a:pPr>
            <a:r>
              <a:rPr lang="en-US" sz="2400" dirty="0"/>
              <a:t>Acute pancreatitis - α-amylase starts to rise approximately 4 hours after</a:t>
            </a:r>
            <a:r>
              <a:rPr lang="sr-Latn-RS" sz="2400" dirty="0"/>
              <a:t> </a:t>
            </a:r>
            <a:r>
              <a:rPr lang="en-US" sz="2400" dirty="0"/>
              <a:t>the onset of pain, reaches a peak at 24 hours and remains elevated for 3-7</a:t>
            </a:r>
            <a:r>
              <a:rPr lang="sr-Latn-RS" sz="2400" dirty="0"/>
              <a:t> d</a:t>
            </a:r>
            <a:r>
              <a:rPr lang="en-US" sz="2400" dirty="0" err="1"/>
              <a:t>ays</a:t>
            </a:r>
            <a:endParaRPr lang="en-US" sz="2400" dirty="0"/>
          </a:p>
          <a:p>
            <a:pPr>
              <a:buFont typeface="Wingdings" panose="05000000000000000000" pitchFamily="2" charset="2"/>
              <a:buChar char="ü"/>
            </a:pPr>
            <a:r>
              <a:rPr lang="en-US" sz="2400" dirty="0"/>
              <a:t>acute abdominal disorders</a:t>
            </a:r>
            <a:r>
              <a:rPr lang="sr-Latn-RS" sz="2400" dirty="0"/>
              <a:t>, apendicitis</a:t>
            </a:r>
            <a:endParaRPr lang="sr-Latn-RS" sz="2400" dirty="0"/>
          </a:p>
          <a:p>
            <a:pPr>
              <a:buFont typeface="Wingdings" panose="05000000000000000000" pitchFamily="2" charset="2"/>
              <a:buChar char="ü"/>
            </a:pPr>
            <a:r>
              <a:rPr lang="sr-Latn-RS" sz="2400" dirty="0"/>
              <a:t>Salivary gland disordes</a:t>
            </a:r>
            <a:endParaRPr lang="sr-Latn-RS" sz="2400" dirty="0"/>
          </a:p>
          <a:p>
            <a:pPr>
              <a:buFont typeface="Wingdings" panose="05000000000000000000" pitchFamily="2" charset="2"/>
              <a:buChar char="ü"/>
            </a:pPr>
            <a:r>
              <a:rPr lang="sr-Latn-RS" sz="2400" dirty="0"/>
              <a:t>mumps</a:t>
            </a:r>
            <a:endParaRPr lang="en-US" sz="2400" dirty="0"/>
          </a:p>
        </p:txBody>
      </p:sp>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sr-Latn-RS" sz="3600" dirty="0">
                <a:solidFill>
                  <a:srgbClr val="FF0000"/>
                </a:solidFill>
              </a:rPr>
              <a:t>Lipase</a:t>
            </a:r>
            <a:endParaRPr lang="en-US" sz="3600" dirty="0">
              <a:solidFill>
                <a:srgbClr val="FF0000"/>
              </a:solidFill>
            </a:endParaRPr>
          </a:p>
        </p:txBody>
      </p:sp>
      <p:sp>
        <p:nvSpPr>
          <p:cNvPr id="3" name="Content Placeholder 2"/>
          <p:cNvSpPr>
            <a:spLocks noGrp="1"/>
          </p:cNvSpPr>
          <p:nvPr>
            <p:ph idx="1"/>
          </p:nvPr>
        </p:nvSpPr>
        <p:spPr>
          <a:xfrm>
            <a:off x="838199" y="1825625"/>
            <a:ext cx="10969869" cy="4351338"/>
          </a:xfrm>
        </p:spPr>
        <p:txBody>
          <a:bodyPr>
            <a:normAutofit/>
          </a:bodyPr>
          <a:lstStyle/>
          <a:p>
            <a:r>
              <a:rPr lang="sr-Latn-RS" sz="2400" dirty="0"/>
              <a:t>Lipase is a family of enzymes that catalyses hydrolysis of the estar bonds in tryglycerides. As a result tryglycerides are broken down into free fatty acids and glycerol</a:t>
            </a:r>
            <a:endParaRPr lang="sr-Latn-RS" sz="2400" dirty="0"/>
          </a:p>
          <a:p>
            <a:r>
              <a:rPr lang="sr-Latn-RS" sz="2400" dirty="0"/>
              <a:t>Lipase is secreted by pancreas </a:t>
            </a:r>
            <a:endParaRPr lang="sr-Latn-RS" sz="2400" dirty="0"/>
          </a:p>
          <a:p>
            <a:r>
              <a:rPr lang="sr-Latn-RS" sz="2400" dirty="0"/>
              <a:t>A very small amount is present in serum</a:t>
            </a:r>
            <a:endParaRPr lang="sr-Latn-RS" sz="2400" dirty="0"/>
          </a:p>
          <a:p>
            <a:r>
              <a:rPr lang="sr-Latn-RS" sz="2400" dirty="0"/>
              <a:t>Normal value 0-160IU/L</a:t>
            </a:r>
            <a:endParaRPr lang="sr-Latn-RS" sz="2400" dirty="0"/>
          </a:p>
          <a:p>
            <a:pPr marL="0" indent="0">
              <a:buNone/>
            </a:pPr>
            <a:r>
              <a:rPr lang="sr-Latn-RS" sz="2400" i="1" dirty="0"/>
              <a:t>Clinical significance</a:t>
            </a:r>
            <a:endParaRPr lang="sr-Latn-RS" sz="2400" i="1" dirty="0"/>
          </a:p>
          <a:p>
            <a:pPr marL="0" indent="0">
              <a:buNone/>
            </a:pPr>
            <a:endParaRPr lang="en-US" sz="2400" i="1" dirty="0"/>
          </a:p>
        </p:txBody>
      </p:sp>
      <p:pic>
        <p:nvPicPr>
          <p:cNvPr id="6" name="Picture 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7973260" y="3428999"/>
            <a:ext cx="3772168" cy="2593731"/>
          </a:xfrm>
          <a:prstGeom prst="rect">
            <a:avLst/>
          </a:prstGeom>
        </p:spPr>
      </p:pic>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751498"/>
          </a:xfrm>
        </p:spPr>
        <p:txBody>
          <a:bodyPr>
            <a:normAutofit/>
          </a:bodyPr>
          <a:lstStyle/>
          <a:p>
            <a:pPr algn="ctr"/>
            <a:r>
              <a:rPr lang="sr-Latn-RS" sz="3600" dirty="0"/>
              <a:t>Lipase</a:t>
            </a:r>
            <a:endParaRPr lang="en-US" sz="3600" dirty="0"/>
          </a:p>
        </p:txBody>
      </p:sp>
      <p:sp>
        <p:nvSpPr>
          <p:cNvPr id="3" name="Content Placeholder 2"/>
          <p:cNvSpPr>
            <a:spLocks noGrp="1"/>
          </p:cNvSpPr>
          <p:nvPr>
            <p:ph idx="1"/>
          </p:nvPr>
        </p:nvSpPr>
        <p:spPr>
          <a:xfrm>
            <a:off x="838200" y="1116624"/>
            <a:ext cx="10515600" cy="5060339"/>
          </a:xfrm>
        </p:spPr>
        <p:txBody>
          <a:bodyPr>
            <a:normAutofit/>
          </a:bodyPr>
          <a:lstStyle/>
          <a:p>
            <a:pPr marL="0" indent="0">
              <a:buNone/>
            </a:pPr>
            <a:r>
              <a:rPr lang="en-US" i="1" dirty="0">
                <a:solidFill>
                  <a:srgbClr val="C00000"/>
                </a:solidFill>
              </a:rPr>
              <a:t>Clinical significance</a:t>
            </a:r>
            <a:endParaRPr lang="sr-Latn-RS" i="1" dirty="0">
              <a:solidFill>
                <a:srgbClr val="C00000"/>
              </a:solidFill>
            </a:endParaRPr>
          </a:p>
          <a:p>
            <a:pPr marL="0" indent="0">
              <a:buNone/>
            </a:pPr>
            <a:r>
              <a:rPr lang="sr-Latn-RS" dirty="0"/>
              <a:t>High level in:</a:t>
            </a:r>
            <a:endParaRPr lang="sr-Latn-RS" dirty="0"/>
          </a:p>
          <a:p>
            <a:pPr lvl="1">
              <a:buFont typeface="Wingdings" panose="05000000000000000000" pitchFamily="2" charset="2"/>
              <a:buChar char="ü"/>
            </a:pPr>
            <a:r>
              <a:rPr lang="en-US" dirty="0">
                <a:solidFill>
                  <a:srgbClr val="323232"/>
                </a:solidFill>
                <a:latin typeface="Droid Serif"/>
              </a:rPr>
              <a:t>Acute pancreatitis</a:t>
            </a:r>
            <a:endParaRPr lang="en-US" dirty="0">
              <a:solidFill>
                <a:srgbClr val="323232"/>
              </a:solidFill>
              <a:latin typeface="Droid Serif"/>
            </a:endParaRPr>
          </a:p>
          <a:p>
            <a:pPr lvl="1">
              <a:buFont typeface="Wingdings" panose="05000000000000000000" pitchFamily="2" charset="2"/>
              <a:buChar char="ü"/>
            </a:pPr>
            <a:r>
              <a:rPr lang="en-US" dirty="0">
                <a:solidFill>
                  <a:srgbClr val="323232"/>
                </a:solidFill>
                <a:latin typeface="Droid Serif"/>
              </a:rPr>
              <a:t>Chronic pancreatitis</a:t>
            </a:r>
            <a:endParaRPr lang="en-US" dirty="0">
              <a:solidFill>
                <a:srgbClr val="323232"/>
              </a:solidFill>
              <a:latin typeface="Droid Serif"/>
            </a:endParaRPr>
          </a:p>
          <a:p>
            <a:pPr lvl="1">
              <a:buFont typeface="Wingdings" panose="05000000000000000000" pitchFamily="2" charset="2"/>
              <a:buChar char="ü"/>
            </a:pPr>
            <a:r>
              <a:rPr lang="en-US" dirty="0">
                <a:solidFill>
                  <a:srgbClr val="323232"/>
                </a:solidFill>
                <a:latin typeface="Droid Serif"/>
              </a:rPr>
              <a:t>Acute cholecystitis</a:t>
            </a:r>
            <a:endParaRPr lang="en-US" dirty="0">
              <a:solidFill>
                <a:srgbClr val="323232"/>
              </a:solidFill>
              <a:latin typeface="Droid Serif"/>
            </a:endParaRPr>
          </a:p>
          <a:p>
            <a:pPr lvl="1">
              <a:buFont typeface="Wingdings" panose="05000000000000000000" pitchFamily="2" charset="2"/>
              <a:buChar char="ü"/>
            </a:pPr>
            <a:r>
              <a:rPr lang="en-US" dirty="0">
                <a:solidFill>
                  <a:srgbClr val="323232"/>
                </a:solidFill>
                <a:latin typeface="Droid Serif"/>
              </a:rPr>
              <a:t>Perforating or penetrating peptic ulcer</a:t>
            </a:r>
            <a:endParaRPr lang="en-US" dirty="0">
              <a:solidFill>
                <a:srgbClr val="323232"/>
              </a:solidFill>
              <a:latin typeface="Droid Serif"/>
            </a:endParaRPr>
          </a:p>
          <a:p>
            <a:pPr lvl="1">
              <a:buFont typeface="Wingdings" panose="05000000000000000000" pitchFamily="2" charset="2"/>
              <a:buChar char="ü"/>
            </a:pPr>
            <a:r>
              <a:rPr lang="en-US" dirty="0">
                <a:solidFill>
                  <a:srgbClr val="323232"/>
                </a:solidFill>
                <a:latin typeface="Droid Serif"/>
              </a:rPr>
              <a:t>Obstruction of the pancreatic duct by:</a:t>
            </a:r>
            <a:endParaRPr lang="en-US" dirty="0">
              <a:solidFill>
                <a:srgbClr val="323232"/>
              </a:solidFill>
              <a:latin typeface="Droid Serif"/>
            </a:endParaRPr>
          </a:p>
          <a:p>
            <a:pPr lvl="2">
              <a:buFont typeface="Wingdings" panose="05000000000000000000" pitchFamily="2" charset="2"/>
              <a:buChar char="ü"/>
            </a:pPr>
            <a:r>
              <a:rPr lang="en-US" dirty="0">
                <a:solidFill>
                  <a:srgbClr val="323232"/>
                </a:solidFill>
                <a:latin typeface="Droid Serif"/>
              </a:rPr>
              <a:t>Stones</a:t>
            </a:r>
            <a:endParaRPr lang="en-US" dirty="0">
              <a:solidFill>
                <a:srgbClr val="323232"/>
              </a:solidFill>
              <a:latin typeface="Droid Serif"/>
            </a:endParaRPr>
          </a:p>
          <a:p>
            <a:pPr lvl="2">
              <a:buFont typeface="Wingdings" panose="05000000000000000000" pitchFamily="2" charset="2"/>
              <a:buChar char="ü"/>
            </a:pPr>
            <a:r>
              <a:rPr lang="en-US" dirty="0">
                <a:solidFill>
                  <a:srgbClr val="323232"/>
                </a:solidFill>
                <a:latin typeface="Droid Serif"/>
              </a:rPr>
              <a:t>Drugs induced</a:t>
            </a:r>
            <a:endParaRPr lang="en-US" dirty="0">
              <a:solidFill>
                <a:srgbClr val="323232"/>
              </a:solidFill>
              <a:latin typeface="Droid Serif"/>
            </a:endParaRPr>
          </a:p>
          <a:p>
            <a:pPr lvl="2">
              <a:buFont typeface="Wingdings" panose="05000000000000000000" pitchFamily="2" charset="2"/>
              <a:buChar char="ü"/>
            </a:pPr>
            <a:r>
              <a:rPr lang="en-US" dirty="0">
                <a:solidFill>
                  <a:srgbClr val="323232"/>
                </a:solidFill>
                <a:latin typeface="Droid Serif"/>
              </a:rPr>
              <a:t>Partial obstruction with the use of drugs</a:t>
            </a:r>
            <a:endParaRPr lang="en-US" dirty="0">
              <a:solidFill>
                <a:srgbClr val="323232"/>
              </a:solidFill>
              <a:latin typeface="Droid Serif"/>
            </a:endParaRPr>
          </a:p>
          <a:p>
            <a:pPr lvl="1">
              <a:buFont typeface="Wingdings" panose="05000000000000000000" pitchFamily="2" charset="2"/>
              <a:buChar char="ü"/>
            </a:pPr>
            <a:r>
              <a:rPr lang="en-US" dirty="0">
                <a:solidFill>
                  <a:srgbClr val="323232"/>
                </a:solidFill>
                <a:latin typeface="Droid Serif"/>
              </a:rPr>
              <a:t>Alcoholism</a:t>
            </a:r>
            <a:endParaRPr lang="en-US" dirty="0">
              <a:solidFill>
                <a:srgbClr val="323232"/>
              </a:solidFill>
              <a:latin typeface="Droid Serif"/>
            </a:endParaRPr>
          </a:p>
          <a:p>
            <a:pPr lvl="1">
              <a:buFont typeface="Wingdings" panose="05000000000000000000" pitchFamily="2" charset="2"/>
              <a:buChar char="ü"/>
            </a:pPr>
            <a:r>
              <a:rPr lang="en-US" dirty="0">
                <a:solidFill>
                  <a:srgbClr val="323232"/>
                </a:solidFill>
                <a:latin typeface="Droid Serif"/>
              </a:rPr>
              <a:t>Drug-induced acute pancreatitis.</a:t>
            </a:r>
            <a:endParaRPr lang="en-US" dirty="0">
              <a:solidFill>
                <a:srgbClr val="323232"/>
              </a:solidFill>
              <a:latin typeface="Droid Serif"/>
            </a:endParaRPr>
          </a:p>
          <a:p>
            <a:pPr marL="0" indent="0">
              <a:buNone/>
            </a:pPr>
            <a:endParaRPr lang="en-US" i="1" dirty="0">
              <a:solidFill>
                <a:srgbClr val="C00000"/>
              </a:solidFill>
            </a:endParaRPr>
          </a:p>
          <a:p>
            <a:endParaRPr lang="en-US" dirty="0"/>
          </a:p>
        </p:txBody>
      </p:sp>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RS" dirty="0"/>
              <a:t> </a:t>
            </a:r>
            <a:br>
              <a:rPr lang="sr-Latn-RS" dirty="0"/>
            </a:br>
            <a:endParaRPr lang="en-US" dirty="0"/>
          </a:p>
        </p:txBody>
      </p:sp>
      <p:pic>
        <p:nvPicPr>
          <p:cNvPr id="5" name="Content Placeholder 4"/>
          <p:cNvPicPr>
            <a:picLocks noGrp="1" noChangeAspect="1"/>
          </p:cNvPicPr>
          <p:nvPr>
            <p:ph idx="1"/>
          </p:nvPr>
        </p:nvPicPr>
        <p:blipFill>
          <a:blip r:embed="rId1">
            <a:extLst>
              <a:ext uri="{28A0092B-C50C-407E-A947-70E740481C1C}">
                <a14:useLocalDpi xmlns:a14="http://schemas.microsoft.com/office/drawing/2010/main" val="0"/>
              </a:ext>
            </a:extLst>
          </a:blip>
          <a:stretch>
            <a:fillRect/>
          </a:stretch>
        </p:blipFill>
        <p:spPr>
          <a:xfrm>
            <a:off x="2009384" y="1327250"/>
            <a:ext cx="8173231" cy="4203500"/>
          </a:xfrm>
        </p:spPr>
      </p:pic>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RS" dirty="0"/>
              <a:t> </a:t>
            </a:r>
            <a:br>
              <a:rPr lang="sr-Latn-RS" dirty="0"/>
            </a:br>
            <a:endParaRPr lang="en-US" dirty="0"/>
          </a:p>
        </p:txBody>
      </p:sp>
      <p:sp>
        <p:nvSpPr>
          <p:cNvPr id="3" name="Content Placeholder 2"/>
          <p:cNvSpPr>
            <a:spLocks noGrp="1"/>
          </p:cNvSpPr>
          <p:nvPr>
            <p:ph idx="1"/>
          </p:nvPr>
        </p:nvSpPr>
        <p:spPr/>
        <p:txBody>
          <a:bodyPr/>
          <a:lstStyle/>
          <a:p>
            <a:r>
              <a:rPr lang="en-US" dirty="0"/>
              <a:t>Measurement of the plasma activity of an enzyme</a:t>
            </a:r>
            <a:r>
              <a:rPr lang="sr-Latn-RS" dirty="0"/>
              <a:t> </a:t>
            </a:r>
            <a:r>
              <a:rPr lang="en-US" dirty="0"/>
              <a:t>known to be in high concentration within cells of a</a:t>
            </a:r>
            <a:r>
              <a:rPr lang="sr-Latn-RS" dirty="0"/>
              <a:t> </a:t>
            </a:r>
            <a:r>
              <a:rPr lang="en-US" dirty="0"/>
              <a:t>particular tissue may indicate an abnormality of those</a:t>
            </a:r>
            <a:r>
              <a:rPr lang="sr-Latn-RS" dirty="0"/>
              <a:t> </a:t>
            </a:r>
            <a:r>
              <a:rPr lang="en-US" dirty="0"/>
              <a:t>cells, but the results will rarely enable a specific</a:t>
            </a:r>
            <a:r>
              <a:rPr lang="sr-Latn-RS" dirty="0"/>
              <a:t> </a:t>
            </a:r>
            <a:r>
              <a:rPr lang="en-US" dirty="0"/>
              <a:t>diagnosis to be made</a:t>
            </a:r>
            <a:endParaRPr lang="sr-Latn-RS" dirty="0"/>
          </a:p>
          <a:p>
            <a:r>
              <a:rPr lang="en-US" dirty="0"/>
              <a:t>For example if there is circulatory failure after a cardiac arrest very high plasma levels of enzymes originating from many tissues may occur because of hypoxic damage to cells and reduced rates of clearance</a:t>
            </a:r>
            <a:endParaRPr lang="sr-Latn-RS" dirty="0"/>
          </a:p>
          <a:p>
            <a:endParaRPr lang="en-US" dirty="0"/>
          </a:p>
        </p:txBody>
      </p:sp>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92500"/>
          </a:bodyPr>
          <a:lstStyle/>
          <a:p>
            <a:r>
              <a:rPr lang="en-US" dirty="0"/>
              <a:t>The diagnostic precision of plasma enzyme analysis may be improved by:</a:t>
            </a:r>
            <a:endParaRPr lang="sr-Latn-RS" dirty="0"/>
          </a:p>
          <a:p>
            <a:pPr marL="914400" lvl="1" indent="-457200">
              <a:buFont typeface="+mj-lt"/>
              <a:buAutoNum type="arabicPeriod"/>
            </a:pPr>
            <a:r>
              <a:rPr lang="en-US" dirty="0"/>
              <a:t>Estimation of more than one enzyme. Many enzymes are widely distributed, but their relative concentrations may vary in different tissues. For instance, although both alanine and aspartate transaminases are abundant in the liver, the concentration of aspartate transaminase is much greater than that of alanine transaminase in heart muscle</a:t>
            </a:r>
            <a:endParaRPr lang="sr-Latn-RS" dirty="0"/>
          </a:p>
          <a:p>
            <a:pPr marL="914400" lvl="1" indent="-457200">
              <a:buFont typeface="+mj-lt"/>
              <a:buAutoNum type="arabicPeriod"/>
            </a:pPr>
            <a:r>
              <a:rPr lang="en-US" dirty="0"/>
              <a:t>Isoenzyme determination. Some enzymes exist in more than one form: these isoenzymes may be separated by their different physical or chemical properties. If they originate in different tissues such identification will give more information than the measurement of plasma total enzyme activity: for example, creatine kinase may be derived from skeletal or cardiac muscle, but one of its isoenzymes is found predominantly in the myocardium</a:t>
            </a:r>
            <a:endParaRPr lang="en-US" dirty="0"/>
          </a:p>
        </p:txBody>
      </p:sp>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0" indent="0">
              <a:buNone/>
            </a:pPr>
            <a:r>
              <a:rPr lang="sr-Latn-RS" dirty="0"/>
              <a:t>3. </a:t>
            </a:r>
            <a:r>
              <a:rPr lang="en-US" dirty="0"/>
              <a:t>Serial enzyme estimations. The rate of change of plasma enzyme activity is related to a balance between the rate of entry and the rate of removal from the circulation. A persistently raised plasma enzyme activity is suggestive of a chronic disorder or occasionally of impaired clearance. The distribution of enzymes within cells may differ. Alanine transaminase and lactate dehydrogenase are predominantly located in cytoplasm and glutamate dehydrogenase in mitochondria, whereas aspartate transaminase occurs in both these cellular compartments</a:t>
            </a:r>
            <a:endParaRPr 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sr-Latn-RS" sz="3600" dirty="0">
                <a:solidFill>
                  <a:srgbClr val="C00000"/>
                </a:solidFill>
              </a:rPr>
              <a:t>Noncompetitive inhibition</a:t>
            </a:r>
            <a:endParaRPr lang="en-US" sz="3600" dirty="0">
              <a:solidFill>
                <a:srgbClr val="C00000"/>
              </a:solidFill>
            </a:endParaRPr>
          </a:p>
        </p:txBody>
      </p:sp>
      <p:sp>
        <p:nvSpPr>
          <p:cNvPr id="3" name="Content Placeholder 2"/>
          <p:cNvSpPr>
            <a:spLocks noGrp="1"/>
          </p:cNvSpPr>
          <p:nvPr>
            <p:ph idx="1"/>
          </p:nvPr>
        </p:nvSpPr>
        <p:spPr/>
        <p:txBody>
          <a:bodyPr>
            <a:normAutofit lnSpcReduction="10000"/>
          </a:bodyPr>
          <a:lstStyle/>
          <a:p>
            <a:pPr marL="0" indent="0">
              <a:buNone/>
            </a:pPr>
            <a:r>
              <a:rPr lang="en-US" dirty="0"/>
              <a:t>In noncompetitive inhibition, the inhibitor can bind to free enzyme or to the enzyme-substrate complex. In either case, the binding of inhibitor prevents the formation of product.</a:t>
            </a:r>
            <a:endParaRPr lang="en-US" dirty="0"/>
          </a:p>
          <a:p>
            <a:pPr marL="0" indent="0">
              <a:buNone/>
            </a:pPr>
            <a:endParaRPr lang="en-US" dirty="0"/>
          </a:p>
          <a:p>
            <a:pPr marL="0" indent="0">
              <a:buNone/>
            </a:pPr>
            <a:r>
              <a:rPr lang="en-US" dirty="0">
                <a:solidFill>
                  <a:srgbClr val="C00000"/>
                </a:solidFill>
              </a:rPr>
              <a:t>Vmax is lower </a:t>
            </a:r>
            <a:r>
              <a:rPr lang="en-US" dirty="0"/>
              <a:t>in the presence of a noncompetitive inhibitor.</a:t>
            </a:r>
            <a:endParaRPr lang="en-US" dirty="0"/>
          </a:p>
          <a:p>
            <a:pPr marL="0" indent="0">
              <a:buNone/>
            </a:pPr>
            <a:endParaRPr lang="en-US" dirty="0"/>
          </a:p>
          <a:p>
            <a:pPr marL="0" indent="0">
              <a:buNone/>
            </a:pPr>
            <a:r>
              <a:rPr lang="en-US" dirty="0">
                <a:solidFill>
                  <a:srgbClr val="C00000"/>
                </a:solidFill>
              </a:rPr>
              <a:t>KM is not changed </a:t>
            </a:r>
            <a:r>
              <a:rPr lang="en-US" dirty="0"/>
              <a:t>by the presence of a noncompetitive inhibitor.</a:t>
            </a:r>
            <a:endParaRPr lang="en-US" dirty="0"/>
          </a:p>
          <a:p>
            <a:pPr marL="0" indent="0">
              <a:buNone/>
            </a:pPr>
            <a:endParaRPr lang="en-US" dirty="0"/>
          </a:p>
          <a:p>
            <a:pPr marL="0" indent="0">
              <a:buNone/>
            </a:pPr>
            <a:r>
              <a:rPr lang="en-US" dirty="0"/>
              <a:t>Noncompetitive inhibition cannot be overcome by increasing substrate concentration.</a:t>
            </a:r>
            <a:endParaRPr lang="en-US" dirty="0"/>
          </a:p>
          <a:p>
            <a:endParaRPr lang="en-US" dirty="0"/>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27501</Words>
  <Application>WPS Presentation</Application>
  <PresentationFormat>Widescreen</PresentationFormat>
  <Paragraphs>1024</Paragraphs>
  <Slides>86</Slides>
  <Notes>1</Notes>
  <HiddenSlides>0</HiddenSlides>
  <MMClips>0</MMClips>
  <ScaleCrop>false</ScaleCrop>
  <HeadingPairs>
    <vt:vector size="6" baseType="variant">
      <vt:variant>
        <vt:lpstr>已用的字体</vt:lpstr>
      </vt:variant>
      <vt:variant>
        <vt:i4>18</vt:i4>
      </vt:variant>
      <vt:variant>
        <vt:lpstr>主题</vt:lpstr>
      </vt:variant>
      <vt:variant>
        <vt:i4>1</vt:i4>
      </vt:variant>
      <vt:variant>
        <vt:lpstr>幻灯片标题</vt:lpstr>
      </vt:variant>
      <vt:variant>
        <vt:i4>86</vt:i4>
      </vt:variant>
    </vt:vector>
  </HeadingPairs>
  <TitlesOfParts>
    <vt:vector size="105" baseType="lpstr">
      <vt:lpstr>Arial</vt:lpstr>
      <vt:lpstr>SimSun</vt:lpstr>
      <vt:lpstr>Wingdings</vt:lpstr>
      <vt:lpstr>Calibri Light</vt:lpstr>
      <vt:lpstr>Calibri</vt:lpstr>
      <vt:lpstr>Microsoft YaHei</vt:lpstr>
      <vt:lpstr>Arial Unicode MS</vt:lpstr>
      <vt:lpstr>Times New Roman</vt:lpstr>
      <vt:lpstr>Calibri body</vt:lpstr>
      <vt:lpstr>ヒラギノ角ゴ Pro W3</vt:lpstr>
      <vt:lpstr>Arial</vt:lpstr>
      <vt:lpstr>ヒラギノ角ゴ Pro W3</vt:lpstr>
      <vt:lpstr>Yu Gothic</vt:lpstr>
      <vt:lpstr>MS PGothic</vt:lpstr>
      <vt:lpstr>Times</vt:lpstr>
      <vt:lpstr>NexusSans</vt:lpstr>
      <vt:lpstr>Segoe Print</vt:lpstr>
      <vt:lpstr>Droid Serif</vt:lpstr>
      <vt:lpstr>Office Theme</vt:lpstr>
      <vt:lpstr>Faculty of Medical Sciences University of Kragujevac </vt:lpstr>
      <vt:lpstr>OUTLINE</vt:lpstr>
      <vt:lpstr>Enzyme inhibition</vt:lpstr>
      <vt:lpstr>  </vt:lpstr>
      <vt:lpstr>Competitive inhibition</vt:lpstr>
      <vt:lpstr>  </vt:lpstr>
      <vt:lpstr>Uncompetitive inhibition</vt:lpstr>
      <vt:lpstr>  </vt:lpstr>
      <vt:lpstr>Noncompetitive inhibition</vt:lpstr>
      <vt:lpstr>  </vt:lpstr>
      <vt:lpstr>PowerPoint 演示文稿</vt:lpstr>
      <vt:lpstr>   </vt:lpstr>
      <vt:lpstr>  </vt:lpstr>
      <vt:lpstr>QUIZ</vt:lpstr>
      <vt:lpstr>Irreversible inhibition</vt:lpstr>
      <vt:lpstr>  </vt:lpstr>
      <vt:lpstr>  </vt:lpstr>
      <vt:lpstr>  Clinical insight </vt:lpstr>
      <vt:lpstr>  </vt:lpstr>
      <vt:lpstr>Enzyme regulation</vt:lpstr>
      <vt:lpstr>Control of the enzyme availability </vt:lpstr>
      <vt:lpstr>Control of the enzyme availability</vt:lpstr>
      <vt:lpstr>Control of enzymatic activity</vt:lpstr>
      <vt:lpstr>Alosteric regulation</vt:lpstr>
      <vt:lpstr>Alosteric regulation</vt:lpstr>
      <vt:lpstr>Alosteric regulation </vt:lpstr>
      <vt:lpstr>Feedback control</vt:lpstr>
      <vt:lpstr>PowerPoint 演示文稿</vt:lpstr>
      <vt:lpstr>PowerPoint 演示文稿</vt:lpstr>
      <vt:lpstr>Feedback control</vt:lpstr>
      <vt:lpstr>Covalent modification</vt:lpstr>
      <vt:lpstr>Covalent modification</vt:lpstr>
      <vt:lpstr>Covalent modification</vt:lpstr>
      <vt:lpstr>Covalent modification</vt:lpstr>
      <vt:lpstr>Proteolysis</vt:lpstr>
      <vt:lpstr>Proteolysis</vt:lpstr>
      <vt:lpstr>Classes of enzymes</vt:lpstr>
      <vt:lpstr>  </vt:lpstr>
      <vt:lpstr>Measurement of enzyme activity</vt:lpstr>
      <vt:lpstr>Measurement os serum enzymes</vt:lpstr>
      <vt:lpstr> </vt:lpstr>
      <vt:lpstr>PowerPoint 演示文稿</vt:lpstr>
      <vt:lpstr> </vt:lpstr>
      <vt:lpstr>Changes in enzyme activity - causes</vt:lpstr>
      <vt:lpstr>  </vt:lpstr>
      <vt:lpstr> </vt:lpstr>
      <vt:lpstr>  </vt:lpstr>
      <vt:lpstr>Isoenzymes</vt:lpstr>
      <vt:lpstr>Isoenzymes</vt:lpstr>
      <vt:lpstr> </vt:lpstr>
      <vt:lpstr>  </vt:lpstr>
      <vt:lpstr> </vt:lpstr>
      <vt:lpstr>Creatine kinase - CK</vt:lpstr>
      <vt:lpstr>CK</vt:lpstr>
      <vt:lpstr>Lactate dehydrogenase – LDH </vt:lpstr>
      <vt:lpstr>LDH</vt:lpstr>
      <vt:lpstr>  </vt:lpstr>
      <vt:lpstr>LDH</vt:lpstr>
      <vt:lpstr>Aminotrasferases </vt:lpstr>
      <vt:lpstr>  </vt:lpstr>
      <vt:lpstr> AST  </vt:lpstr>
      <vt:lpstr>AST</vt:lpstr>
      <vt:lpstr>AST</vt:lpstr>
      <vt:lpstr>ALT </vt:lpstr>
      <vt:lpstr>ALT</vt:lpstr>
      <vt:lpstr>ALT</vt:lpstr>
      <vt:lpstr>Gama-glutamyl transferase GGT</vt:lpstr>
      <vt:lpstr>GGT</vt:lpstr>
      <vt:lpstr>GGT</vt:lpstr>
      <vt:lpstr>Alkaline phosphatase - ALP</vt:lpstr>
      <vt:lpstr>ALP</vt:lpstr>
      <vt:lpstr>   </vt:lpstr>
      <vt:lpstr>ALP</vt:lpstr>
      <vt:lpstr>ALP</vt:lpstr>
      <vt:lpstr>Acid phosphatase ACP</vt:lpstr>
      <vt:lpstr>ACP</vt:lpstr>
      <vt:lpstr>ACP</vt:lpstr>
      <vt:lpstr>ACP</vt:lpstr>
      <vt:lpstr>Amylase</vt:lpstr>
      <vt:lpstr>Amilase</vt:lpstr>
      <vt:lpstr>Lipase</vt:lpstr>
      <vt:lpstr>Lipase</vt:lpstr>
      <vt:lpstr>  </vt:lpstr>
      <vt:lpstr>  </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Korisnik</dc:creator>
  <cp:lastModifiedBy>Boki</cp:lastModifiedBy>
  <cp:revision>112</cp:revision>
  <dcterms:created xsi:type="dcterms:W3CDTF">2023-08-02T08:56:00Z</dcterms:created>
  <dcterms:modified xsi:type="dcterms:W3CDTF">2023-08-24T11:27:59Z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91435018895E4A64BC3431265D20F239</vt:lpwstr>
  </property>
  <property fmtid="{D5CDD505-2E9C-101B-9397-08002B2CF9AE}" pid="3" name="KSOProductBuildVer">
    <vt:lpwstr>1033-11.2.0.11537</vt:lpwstr>
  </property>
</Properties>
</file>